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57" r:id="rId5"/>
    <p:sldId id="340" r:id="rId6"/>
    <p:sldId id="292" r:id="rId7"/>
    <p:sldId id="293" r:id="rId8"/>
    <p:sldId id="294" r:id="rId9"/>
    <p:sldId id="295" r:id="rId10"/>
    <p:sldId id="296" r:id="rId11"/>
    <p:sldId id="299" r:id="rId12"/>
    <p:sldId id="300" r:id="rId13"/>
    <p:sldId id="305" r:id="rId14"/>
    <p:sldId id="307" r:id="rId15"/>
    <p:sldId id="308" r:id="rId16"/>
    <p:sldId id="309" r:id="rId17"/>
    <p:sldId id="310" r:id="rId18"/>
    <p:sldId id="312" r:id="rId19"/>
    <p:sldId id="313" r:id="rId20"/>
    <p:sldId id="314" r:id="rId21"/>
    <p:sldId id="315" r:id="rId22"/>
    <p:sldId id="316" r:id="rId23"/>
    <p:sldId id="319" r:id="rId24"/>
    <p:sldId id="317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2" r:id="rId35"/>
    <p:sldId id="333" r:id="rId36"/>
    <p:sldId id="331" r:id="rId37"/>
    <p:sldId id="334" r:id="rId38"/>
    <p:sldId id="341" r:id="rId39"/>
    <p:sldId id="336" r:id="rId40"/>
    <p:sldId id="338" r:id="rId41"/>
    <p:sldId id="34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BB381B-E8E0-4C15-94C8-22F57241FA75}">
          <p14:sldIdLst>
            <p14:sldId id="257"/>
          </p14:sldIdLst>
        </p14:section>
        <p14:section name="Summary Section" id="{A2E5AB06-B715-4081-AC8C-8758E84917E7}">
          <p14:sldIdLst>
            <p14:sldId id="340"/>
          </p14:sldIdLst>
        </p14:section>
        <p14:section name="Section 1" id="{28EECD5E-4E63-4F8E-946D-5355F4DADAD8}">
          <p14:sldIdLst>
            <p14:sldId id="292"/>
            <p14:sldId id="293"/>
            <p14:sldId id="294"/>
          </p14:sldIdLst>
        </p14:section>
        <p14:section name="Section 2" id="{609363A1-AAFD-48C1-AC25-84A003682292}">
          <p14:sldIdLst>
            <p14:sldId id="295"/>
            <p14:sldId id="296"/>
            <p14:sldId id="299"/>
            <p14:sldId id="300"/>
            <p14:sldId id="305"/>
          </p14:sldIdLst>
        </p14:section>
        <p14:section name="Section 3" id="{D60F575F-817A-4CE6-941E-E7F6F2173A3B}">
          <p14:sldIdLst>
            <p14:sldId id="307"/>
            <p14:sldId id="308"/>
            <p14:sldId id="309"/>
            <p14:sldId id="310"/>
            <p14:sldId id="312"/>
          </p14:sldIdLst>
        </p14:section>
        <p14:section name="Section 4" id="{0EC48422-D6B0-47A0-9221-2A06CC45FCA3}">
          <p14:sldIdLst>
            <p14:sldId id="313"/>
            <p14:sldId id="314"/>
            <p14:sldId id="315"/>
            <p14:sldId id="316"/>
            <p14:sldId id="319"/>
            <p14:sldId id="317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Section 5" id="{F3A9351E-26E4-4291-8738-97FF047430BD}">
          <p14:sldIdLst>
            <p14:sldId id="328"/>
            <p14:sldId id="329"/>
            <p14:sldId id="332"/>
            <p14:sldId id="333"/>
            <p14:sldId id="331"/>
            <p14:sldId id="334"/>
            <p14:sldId id="341"/>
            <p14:sldId id="336"/>
          </p14:sldIdLst>
        </p14:section>
        <p14:section name="Section 6" id="{F4475D92-446F-4EFC-822A-B0073CA5C949}">
          <p14:sldIdLst>
            <p14:sldId id="338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AA"/>
    <a:srgbClr val="61C83C"/>
    <a:srgbClr val="70CD4F"/>
    <a:srgbClr val="83D466"/>
    <a:srgbClr val="97DB7F"/>
    <a:srgbClr val="A7E193"/>
    <a:srgbClr val="B14813"/>
    <a:srgbClr val="C04F15"/>
    <a:srgbClr val="C07200"/>
    <a:srgbClr val="A1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EB437-4BEF-4385-8358-18CC4632421D}" v="1155" dt="2024-10-14T02:37:28.116"/>
    <p1510:client id="{D62AED46-996F-0027-92F0-24DAFDCC2051}" v="3" dt="2024-10-14T09:47:37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bee8127d1a8b291/Desktop/ADS%20Y2S1%202024/ADS1002%20Data%20Challenges%202/rossmann_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bee8127d1a8b291/Desktop/ADS%20Y2S1%202024/ADS1002%20Data%20Challenges%202/rossmann_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bee8127d1a8b291/Desktop/ADS%20Y2S1%202024/ADS1002%20Data%20Challenges%202/rossmann_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bee8127d1a8b291/Desktop/ADS%20Y2S1%202024/ADS1002%20Data%20Challenges%202/rossmann_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bee8127d1a8b291/Desktop/ADS%20Y2S1%202024/ADS1002%20Data%20Challenges%202/rossmann_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Sheet1!$B$104</c:f>
              <c:strCache>
                <c:ptCount val="1"/>
                <c:pt idx="0">
                  <c:v>Actual Sales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Sheet1!$A$105:$A$132</c:f>
              <c:numCache>
                <c:formatCode>m/d/yyyy</c:formatCode>
                <c:ptCount val="28"/>
                <c:pt idx="0">
                  <c:v>42189</c:v>
                </c:pt>
                <c:pt idx="1">
                  <c:v>42190</c:v>
                </c:pt>
                <c:pt idx="2">
                  <c:v>42191</c:v>
                </c:pt>
                <c:pt idx="3">
                  <c:v>42192</c:v>
                </c:pt>
                <c:pt idx="4">
                  <c:v>42193</c:v>
                </c:pt>
                <c:pt idx="5">
                  <c:v>42194</c:v>
                </c:pt>
                <c:pt idx="6">
                  <c:v>42195</c:v>
                </c:pt>
                <c:pt idx="7">
                  <c:v>42196</c:v>
                </c:pt>
                <c:pt idx="8">
                  <c:v>42197</c:v>
                </c:pt>
                <c:pt idx="9">
                  <c:v>42198</c:v>
                </c:pt>
                <c:pt idx="10">
                  <c:v>42199</c:v>
                </c:pt>
                <c:pt idx="11">
                  <c:v>42200</c:v>
                </c:pt>
                <c:pt idx="12">
                  <c:v>42201</c:v>
                </c:pt>
                <c:pt idx="13">
                  <c:v>42202</c:v>
                </c:pt>
                <c:pt idx="14">
                  <c:v>42203</c:v>
                </c:pt>
                <c:pt idx="15">
                  <c:v>42204</c:v>
                </c:pt>
                <c:pt idx="16">
                  <c:v>42205</c:v>
                </c:pt>
                <c:pt idx="17">
                  <c:v>42206</c:v>
                </c:pt>
                <c:pt idx="18">
                  <c:v>42207</c:v>
                </c:pt>
                <c:pt idx="19">
                  <c:v>42208</c:v>
                </c:pt>
                <c:pt idx="20">
                  <c:v>42209</c:v>
                </c:pt>
                <c:pt idx="21">
                  <c:v>42210</c:v>
                </c:pt>
                <c:pt idx="22">
                  <c:v>42211</c:v>
                </c:pt>
                <c:pt idx="23">
                  <c:v>42212</c:v>
                </c:pt>
                <c:pt idx="24">
                  <c:v>42213</c:v>
                </c:pt>
                <c:pt idx="25">
                  <c:v>42214</c:v>
                </c:pt>
                <c:pt idx="26">
                  <c:v>42215</c:v>
                </c:pt>
                <c:pt idx="27">
                  <c:v>42216</c:v>
                </c:pt>
              </c:numCache>
            </c:numRef>
          </c:cat>
          <c:val>
            <c:numRef>
              <c:f>Sheet1!$B$105:$B$132</c:f>
              <c:numCache>
                <c:formatCode>General</c:formatCode>
                <c:ptCount val="28"/>
                <c:pt idx="0">
                  <c:v>1847362</c:v>
                </c:pt>
                <c:pt idx="1">
                  <c:v>198421</c:v>
                </c:pt>
                <c:pt idx="2">
                  <c:v>2321712</c:v>
                </c:pt>
                <c:pt idx="3">
                  <c:v>1964393</c:v>
                </c:pt>
                <c:pt idx="4">
                  <c:v>2116547</c:v>
                </c:pt>
                <c:pt idx="5">
                  <c:v>2128904</c:v>
                </c:pt>
                <c:pt idx="6">
                  <c:v>2136844</c:v>
                </c:pt>
                <c:pt idx="7">
                  <c:v>1964917</c:v>
                </c:pt>
                <c:pt idx="8">
                  <c:v>206285</c:v>
                </c:pt>
                <c:pt idx="9">
                  <c:v>3186179</c:v>
                </c:pt>
                <c:pt idx="10">
                  <c:v>2782495</c:v>
                </c:pt>
                <c:pt idx="11">
                  <c:v>2642414</c:v>
                </c:pt>
                <c:pt idx="12">
                  <c:v>2510839</c:v>
                </c:pt>
                <c:pt idx="13">
                  <c:v>2340296</c:v>
                </c:pt>
                <c:pt idx="14">
                  <c:v>1992084</c:v>
                </c:pt>
                <c:pt idx="15">
                  <c:v>217232</c:v>
                </c:pt>
                <c:pt idx="16">
                  <c:v>2244268</c:v>
                </c:pt>
                <c:pt idx="17">
                  <c:v>1950103</c:v>
                </c:pt>
                <c:pt idx="18">
                  <c:v>1868059</c:v>
                </c:pt>
                <c:pt idx="19">
                  <c:v>2018215</c:v>
                </c:pt>
                <c:pt idx="20">
                  <c:v>1972662</c:v>
                </c:pt>
                <c:pt idx="21">
                  <c:v>1840213</c:v>
                </c:pt>
                <c:pt idx="22">
                  <c:v>208047</c:v>
                </c:pt>
                <c:pt idx="23">
                  <c:v>3112457</c:v>
                </c:pt>
                <c:pt idx="24">
                  <c:v>2691537</c:v>
                </c:pt>
                <c:pt idx="25">
                  <c:v>2524770</c:v>
                </c:pt>
                <c:pt idx="26">
                  <c:v>2603594</c:v>
                </c:pt>
                <c:pt idx="27">
                  <c:v>2968844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CF-4A21-B199-372A8C729037}"/>
            </c:ext>
          </c:extLst>
        </c:ser>
        <c:ser>
          <c:idx val="1"/>
          <c:order val="1"/>
          <c:tx>
            <c:strRef>
              <c:f>Sheet1!$C$104</c:f>
              <c:strCache>
                <c:ptCount val="1"/>
                <c:pt idx="0">
                  <c:v>Decision tree Predictions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Sheet1!$A$105:$A$132</c:f>
              <c:numCache>
                <c:formatCode>m/d/yyyy</c:formatCode>
                <c:ptCount val="28"/>
                <c:pt idx="0">
                  <c:v>42189</c:v>
                </c:pt>
                <c:pt idx="1">
                  <c:v>42190</c:v>
                </c:pt>
                <c:pt idx="2">
                  <c:v>42191</c:v>
                </c:pt>
                <c:pt idx="3">
                  <c:v>42192</c:v>
                </c:pt>
                <c:pt idx="4">
                  <c:v>42193</c:v>
                </c:pt>
                <c:pt idx="5">
                  <c:v>42194</c:v>
                </c:pt>
                <c:pt idx="6">
                  <c:v>42195</c:v>
                </c:pt>
                <c:pt idx="7">
                  <c:v>42196</c:v>
                </c:pt>
                <c:pt idx="8">
                  <c:v>42197</c:v>
                </c:pt>
                <c:pt idx="9">
                  <c:v>42198</c:v>
                </c:pt>
                <c:pt idx="10">
                  <c:v>42199</c:v>
                </c:pt>
                <c:pt idx="11">
                  <c:v>42200</c:v>
                </c:pt>
                <c:pt idx="12">
                  <c:v>42201</c:v>
                </c:pt>
                <c:pt idx="13">
                  <c:v>42202</c:v>
                </c:pt>
                <c:pt idx="14">
                  <c:v>42203</c:v>
                </c:pt>
                <c:pt idx="15">
                  <c:v>42204</c:v>
                </c:pt>
                <c:pt idx="16">
                  <c:v>42205</c:v>
                </c:pt>
                <c:pt idx="17">
                  <c:v>42206</c:v>
                </c:pt>
                <c:pt idx="18">
                  <c:v>42207</c:v>
                </c:pt>
                <c:pt idx="19">
                  <c:v>42208</c:v>
                </c:pt>
                <c:pt idx="20">
                  <c:v>42209</c:v>
                </c:pt>
                <c:pt idx="21">
                  <c:v>42210</c:v>
                </c:pt>
                <c:pt idx="22">
                  <c:v>42211</c:v>
                </c:pt>
                <c:pt idx="23">
                  <c:v>42212</c:v>
                </c:pt>
                <c:pt idx="24">
                  <c:v>42213</c:v>
                </c:pt>
                <c:pt idx="25">
                  <c:v>42214</c:v>
                </c:pt>
                <c:pt idx="26">
                  <c:v>42215</c:v>
                </c:pt>
                <c:pt idx="27">
                  <c:v>42216</c:v>
                </c:pt>
              </c:numCache>
            </c:numRef>
          </c:cat>
          <c:val>
            <c:numRef>
              <c:f>Sheet1!$C$105:$C$132</c:f>
              <c:numCache>
                <c:formatCode>0.00E+00</c:formatCode>
                <c:ptCount val="28"/>
                <c:pt idx="0">
                  <c:v>1859198</c:v>
                </c:pt>
                <c:pt idx="1">
                  <c:v>218155.2</c:v>
                </c:pt>
                <c:pt idx="2">
                  <c:v>2115590</c:v>
                </c:pt>
                <c:pt idx="3">
                  <c:v>1970173</c:v>
                </c:pt>
                <c:pt idx="4">
                  <c:v>2009268</c:v>
                </c:pt>
                <c:pt idx="5">
                  <c:v>2025862</c:v>
                </c:pt>
                <c:pt idx="6">
                  <c:v>2028822</c:v>
                </c:pt>
                <c:pt idx="7">
                  <c:v>1910099</c:v>
                </c:pt>
                <c:pt idx="8">
                  <c:v>216247.1</c:v>
                </c:pt>
                <c:pt idx="9">
                  <c:v>2798015</c:v>
                </c:pt>
                <c:pt idx="10">
                  <c:v>2678655</c:v>
                </c:pt>
                <c:pt idx="11">
                  <c:v>2637667</c:v>
                </c:pt>
                <c:pt idx="12">
                  <c:v>2609723</c:v>
                </c:pt>
                <c:pt idx="13">
                  <c:v>2546371</c:v>
                </c:pt>
                <c:pt idx="14">
                  <c:v>1912652</c:v>
                </c:pt>
                <c:pt idx="15">
                  <c:v>226278.2</c:v>
                </c:pt>
                <c:pt idx="16">
                  <c:v>2084000</c:v>
                </c:pt>
                <c:pt idx="17">
                  <c:v>1964781</c:v>
                </c:pt>
                <c:pt idx="18">
                  <c:v>1918062</c:v>
                </c:pt>
                <c:pt idx="19">
                  <c:v>1988093</c:v>
                </c:pt>
                <c:pt idx="20">
                  <c:v>1977170</c:v>
                </c:pt>
                <c:pt idx="21">
                  <c:v>1805324</c:v>
                </c:pt>
                <c:pt idx="22">
                  <c:v>219362.4</c:v>
                </c:pt>
                <c:pt idx="23">
                  <c:v>2742858</c:v>
                </c:pt>
                <c:pt idx="24">
                  <c:v>2681160</c:v>
                </c:pt>
                <c:pt idx="25">
                  <c:v>2548106</c:v>
                </c:pt>
                <c:pt idx="26">
                  <c:v>2587025</c:v>
                </c:pt>
                <c:pt idx="27">
                  <c:v>2741075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CF-4A21-B199-372A8C729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9829904"/>
        <c:axId val="1529830384"/>
      </c:lineChart>
      <c:dateAx>
        <c:axId val="15298299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830384"/>
        <c:crosses val="autoZero"/>
        <c:auto val="1"/>
        <c:lblOffset val="100"/>
        <c:baseTimeUnit val="days"/>
      </c:dateAx>
      <c:valAx>
        <c:axId val="152983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9829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278228319696593E-2"/>
          <c:y val="3.1900116632184956E-2"/>
          <c:w val="0.93340594703578295"/>
          <c:h val="0.78226935420265198"/>
        </c:manualLayout>
      </c:layout>
      <c:lineChart>
        <c:grouping val="standard"/>
        <c:varyColors val="0"/>
        <c:ser>
          <c:idx val="0"/>
          <c:order val="0"/>
          <c:tx>
            <c:v>Actual Sales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Sheet1!$A$71:$A$99</c:f>
              <c:strCache>
                <c:ptCount val="29"/>
                <c:pt idx="0">
                  <c:v>Date</c:v>
                </c:pt>
                <c:pt idx="1">
                  <c:v>4/7/2015</c:v>
                </c:pt>
                <c:pt idx="2">
                  <c:v>5/7/2015</c:v>
                </c:pt>
                <c:pt idx="3">
                  <c:v>6/7/2015</c:v>
                </c:pt>
                <c:pt idx="4">
                  <c:v>7/7/2015</c:v>
                </c:pt>
                <c:pt idx="5">
                  <c:v>8/7/2015</c:v>
                </c:pt>
                <c:pt idx="6">
                  <c:v>9/7/2015</c:v>
                </c:pt>
                <c:pt idx="7">
                  <c:v>10/7/2015</c:v>
                </c:pt>
                <c:pt idx="8">
                  <c:v>11/7/2015</c:v>
                </c:pt>
                <c:pt idx="9">
                  <c:v>12/7/2015</c:v>
                </c:pt>
                <c:pt idx="10">
                  <c:v>13/7/2015</c:v>
                </c:pt>
                <c:pt idx="11">
                  <c:v>14/7/2015</c:v>
                </c:pt>
                <c:pt idx="12">
                  <c:v>15/7/2015</c:v>
                </c:pt>
                <c:pt idx="13">
                  <c:v>16/7/2015</c:v>
                </c:pt>
                <c:pt idx="14">
                  <c:v>17/7/2015</c:v>
                </c:pt>
                <c:pt idx="15">
                  <c:v>18/7/2015</c:v>
                </c:pt>
                <c:pt idx="16">
                  <c:v>19/7/2015</c:v>
                </c:pt>
                <c:pt idx="17">
                  <c:v>20/7/2015</c:v>
                </c:pt>
                <c:pt idx="18">
                  <c:v>21/7/2015</c:v>
                </c:pt>
                <c:pt idx="19">
                  <c:v>22/7/2015</c:v>
                </c:pt>
                <c:pt idx="20">
                  <c:v>23/7/2015</c:v>
                </c:pt>
                <c:pt idx="21">
                  <c:v>24/7/2015</c:v>
                </c:pt>
                <c:pt idx="22">
                  <c:v>25/7/2015</c:v>
                </c:pt>
                <c:pt idx="23">
                  <c:v>26/7/2015</c:v>
                </c:pt>
                <c:pt idx="24">
                  <c:v>27/7/2015</c:v>
                </c:pt>
                <c:pt idx="25">
                  <c:v>28/7/2015</c:v>
                </c:pt>
                <c:pt idx="26">
                  <c:v>29/7/2015</c:v>
                </c:pt>
                <c:pt idx="27">
                  <c:v>30/7/2015</c:v>
                </c:pt>
                <c:pt idx="28">
                  <c:v>31/7/2015</c:v>
                </c:pt>
              </c:strCache>
            </c:strRef>
          </c:cat>
          <c:val>
            <c:numRef>
              <c:f>Sheet1!$B$71:$B$99</c:f>
              <c:numCache>
                <c:formatCode>General</c:formatCode>
                <c:ptCount val="29"/>
                <c:pt idx="0">
                  <c:v>0</c:v>
                </c:pt>
                <c:pt idx="1">
                  <c:v>1847362</c:v>
                </c:pt>
                <c:pt idx="2">
                  <c:v>198421</c:v>
                </c:pt>
                <c:pt idx="3">
                  <c:v>2321712</c:v>
                </c:pt>
                <c:pt idx="4">
                  <c:v>1964393</c:v>
                </c:pt>
                <c:pt idx="5">
                  <c:v>2116547</c:v>
                </c:pt>
                <c:pt idx="6">
                  <c:v>2128904</c:v>
                </c:pt>
                <c:pt idx="7">
                  <c:v>2136844</c:v>
                </c:pt>
                <c:pt idx="8">
                  <c:v>1964917</c:v>
                </c:pt>
                <c:pt idx="9">
                  <c:v>206285</c:v>
                </c:pt>
                <c:pt idx="10">
                  <c:v>3186179</c:v>
                </c:pt>
                <c:pt idx="11">
                  <c:v>2782495</c:v>
                </c:pt>
                <c:pt idx="12">
                  <c:v>2642414</c:v>
                </c:pt>
                <c:pt idx="13">
                  <c:v>2510839</c:v>
                </c:pt>
                <c:pt idx="14">
                  <c:v>2340296</c:v>
                </c:pt>
                <c:pt idx="15">
                  <c:v>1992084</c:v>
                </c:pt>
                <c:pt idx="16">
                  <c:v>217232</c:v>
                </c:pt>
                <c:pt idx="17">
                  <c:v>2244268</c:v>
                </c:pt>
                <c:pt idx="18">
                  <c:v>1950103</c:v>
                </c:pt>
                <c:pt idx="19">
                  <c:v>1868059</c:v>
                </c:pt>
                <c:pt idx="20">
                  <c:v>2018215</c:v>
                </c:pt>
                <c:pt idx="21">
                  <c:v>1972662</c:v>
                </c:pt>
                <c:pt idx="22">
                  <c:v>1840213</c:v>
                </c:pt>
                <c:pt idx="23">
                  <c:v>208047</c:v>
                </c:pt>
                <c:pt idx="24">
                  <c:v>3112457</c:v>
                </c:pt>
                <c:pt idx="25">
                  <c:v>2691537</c:v>
                </c:pt>
                <c:pt idx="26">
                  <c:v>2524770</c:v>
                </c:pt>
                <c:pt idx="27">
                  <c:v>2603594</c:v>
                </c:pt>
                <c:pt idx="28">
                  <c:v>2968844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70-45A6-A5AB-61D8DEFCB67E}"/>
            </c:ext>
          </c:extLst>
        </c:ser>
        <c:ser>
          <c:idx val="1"/>
          <c:order val="1"/>
          <c:tx>
            <c:v>Random Forest Predictions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Sheet1!$A$71:$A$99</c:f>
              <c:strCache>
                <c:ptCount val="29"/>
                <c:pt idx="0">
                  <c:v>Date</c:v>
                </c:pt>
                <c:pt idx="1">
                  <c:v>4/7/2015</c:v>
                </c:pt>
                <c:pt idx="2">
                  <c:v>5/7/2015</c:v>
                </c:pt>
                <c:pt idx="3">
                  <c:v>6/7/2015</c:v>
                </c:pt>
                <c:pt idx="4">
                  <c:v>7/7/2015</c:v>
                </c:pt>
                <c:pt idx="5">
                  <c:v>8/7/2015</c:v>
                </c:pt>
                <c:pt idx="6">
                  <c:v>9/7/2015</c:v>
                </c:pt>
                <c:pt idx="7">
                  <c:v>10/7/2015</c:v>
                </c:pt>
                <c:pt idx="8">
                  <c:v>11/7/2015</c:v>
                </c:pt>
                <c:pt idx="9">
                  <c:v>12/7/2015</c:v>
                </c:pt>
                <c:pt idx="10">
                  <c:v>13/7/2015</c:v>
                </c:pt>
                <c:pt idx="11">
                  <c:v>14/7/2015</c:v>
                </c:pt>
                <c:pt idx="12">
                  <c:v>15/7/2015</c:v>
                </c:pt>
                <c:pt idx="13">
                  <c:v>16/7/2015</c:v>
                </c:pt>
                <c:pt idx="14">
                  <c:v>17/7/2015</c:v>
                </c:pt>
                <c:pt idx="15">
                  <c:v>18/7/2015</c:v>
                </c:pt>
                <c:pt idx="16">
                  <c:v>19/7/2015</c:v>
                </c:pt>
                <c:pt idx="17">
                  <c:v>20/7/2015</c:v>
                </c:pt>
                <c:pt idx="18">
                  <c:v>21/7/2015</c:v>
                </c:pt>
                <c:pt idx="19">
                  <c:v>22/7/2015</c:v>
                </c:pt>
                <c:pt idx="20">
                  <c:v>23/7/2015</c:v>
                </c:pt>
                <c:pt idx="21">
                  <c:v>24/7/2015</c:v>
                </c:pt>
                <c:pt idx="22">
                  <c:v>25/7/2015</c:v>
                </c:pt>
                <c:pt idx="23">
                  <c:v>26/7/2015</c:v>
                </c:pt>
                <c:pt idx="24">
                  <c:v>27/7/2015</c:v>
                </c:pt>
                <c:pt idx="25">
                  <c:v>28/7/2015</c:v>
                </c:pt>
                <c:pt idx="26">
                  <c:v>29/7/2015</c:v>
                </c:pt>
                <c:pt idx="27">
                  <c:v>30/7/2015</c:v>
                </c:pt>
                <c:pt idx="28">
                  <c:v>31/7/2015</c:v>
                </c:pt>
              </c:strCache>
            </c:strRef>
          </c:cat>
          <c:val>
            <c:numRef>
              <c:f>Sheet1!$C$71:$C$99</c:f>
              <c:numCache>
                <c:formatCode>0.00E+00</c:formatCode>
                <c:ptCount val="29"/>
                <c:pt idx="1">
                  <c:v>1856518</c:v>
                </c:pt>
                <c:pt idx="2">
                  <c:v>221002.4</c:v>
                </c:pt>
                <c:pt idx="3">
                  <c:v>2112566</c:v>
                </c:pt>
                <c:pt idx="4">
                  <c:v>1967344</c:v>
                </c:pt>
                <c:pt idx="5">
                  <c:v>2007178</c:v>
                </c:pt>
                <c:pt idx="6">
                  <c:v>2024823</c:v>
                </c:pt>
                <c:pt idx="7">
                  <c:v>2035270</c:v>
                </c:pt>
                <c:pt idx="8">
                  <c:v>1907712</c:v>
                </c:pt>
                <c:pt idx="9">
                  <c:v>214576</c:v>
                </c:pt>
                <c:pt idx="10">
                  <c:v>2795231</c:v>
                </c:pt>
                <c:pt idx="11">
                  <c:v>2675230</c:v>
                </c:pt>
                <c:pt idx="12">
                  <c:v>2635891</c:v>
                </c:pt>
                <c:pt idx="13">
                  <c:v>2607740</c:v>
                </c:pt>
                <c:pt idx="14">
                  <c:v>2551065</c:v>
                </c:pt>
                <c:pt idx="15">
                  <c:v>1914138</c:v>
                </c:pt>
                <c:pt idx="16">
                  <c:v>226587</c:v>
                </c:pt>
                <c:pt idx="17">
                  <c:v>2085237</c:v>
                </c:pt>
                <c:pt idx="18">
                  <c:v>1962518</c:v>
                </c:pt>
                <c:pt idx="19">
                  <c:v>1916955</c:v>
                </c:pt>
                <c:pt idx="20">
                  <c:v>1987470</c:v>
                </c:pt>
                <c:pt idx="21">
                  <c:v>1975199</c:v>
                </c:pt>
                <c:pt idx="22">
                  <c:v>1805531</c:v>
                </c:pt>
                <c:pt idx="23">
                  <c:v>221644.1</c:v>
                </c:pt>
                <c:pt idx="24">
                  <c:v>2742066</c:v>
                </c:pt>
                <c:pt idx="25">
                  <c:v>2620947</c:v>
                </c:pt>
                <c:pt idx="26">
                  <c:v>2544905</c:v>
                </c:pt>
                <c:pt idx="27">
                  <c:v>2591409</c:v>
                </c:pt>
                <c:pt idx="28">
                  <c:v>2738422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70-45A6-A5AB-61D8DEFCB6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37521952"/>
        <c:axId val="1637523392"/>
      </c:lineChart>
      <c:catAx>
        <c:axId val="163752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523392"/>
        <c:crosses val="autoZero"/>
        <c:auto val="1"/>
        <c:lblAlgn val="ctr"/>
        <c:lblOffset val="100"/>
        <c:noMultiLvlLbl val="0"/>
      </c:catAx>
      <c:valAx>
        <c:axId val="1637523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7521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796161050693187"/>
          <c:y val="5.2009456264775412E-2"/>
          <c:w val="0.69022783357154371"/>
          <c:h val="0.72617821708456654"/>
        </c:manualLayout>
      </c:layout>
      <c:lineChart>
        <c:grouping val="standard"/>
        <c:varyColors val="0"/>
        <c:ser>
          <c:idx val="2"/>
          <c:order val="1"/>
          <c:tx>
            <c:v>GradientBoost Predictions</c:v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val>
            <c:numRef>
              <c:f>Sheet1!$D$39:$D$64</c:f>
              <c:numCache>
                <c:formatCode>0.00E+00</c:formatCode>
                <c:ptCount val="26"/>
                <c:pt idx="0">
                  <c:v>1856344</c:v>
                </c:pt>
                <c:pt idx="1">
                  <c:v>220945.5</c:v>
                </c:pt>
                <c:pt idx="2">
                  <c:v>2112807</c:v>
                </c:pt>
                <c:pt idx="3">
                  <c:v>1967445</c:v>
                </c:pt>
                <c:pt idx="4">
                  <c:v>2007181</c:v>
                </c:pt>
                <c:pt idx="5">
                  <c:v>2023991</c:v>
                </c:pt>
                <c:pt idx="6">
                  <c:v>2031753</c:v>
                </c:pt>
                <c:pt idx="7">
                  <c:v>1907250</c:v>
                </c:pt>
                <c:pt idx="8">
                  <c:v>217023</c:v>
                </c:pt>
                <c:pt idx="9">
                  <c:v>2795370</c:v>
                </c:pt>
                <c:pt idx="10">
                  <c:v>2675986</c:v>
                </c:pt>
                <c:pt idx="11">
                  <c:v>2635463</c:v>
                </c:pt>
                <c:pt idx="12">
                  <c:v>2609293</c:v>
                </c:pt>
                <c:pt idx="13">
                  <c:v>2546057</c:v>
                </c:pt>
                <c:pt idx="14">
                  <c:v>1910949</c:v>
                </c:pt>
                <c:pt idx="15">
                  <c:v>226804.1</c:v>
                </c:pt>
                <c:pt idx="16">
                  <c:v>2082670</c:v>
                </c:pt>
                <c:pt idx="17">
                  <c:v>1963643</c:v>
                </c:pt>
                <c:pt idx="18">
                  <c:v>1918000</c:v>
                </c:pt>
                <c:pt idx="19">
                  <c:v>1986829</c:v>
                </c:pt>
                <c:pt idx="20">
                  <c:v>1978947</c:v>
                </c:pt>
                <c:pt idx="21">
                  <c:v>1804590</c:v>
                </c:pt>
                <c:pt idx="22">
                  <c:v>221654</c:v>
                </c:pt>
                <c:pt idx="23">
                  <c:v>2742264</c:v>
                </c:pt>
                <c:pt idx="24">
                  <c:v>2619696</c:v>
                </c:pt>
                <c:pt idx="25">
                  <c:v>2545991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1C-4440-9892-BA303C3DA922}"/>
            </c:ext>
          </c:extLst>
        </c:ser>
        <c:ser>
          <c:idx val="3"/>
          <c:order val="2"/>
          <c:tx>
            <c:v>XGBoost Predictions</c:v>
          </c:tx>
          <c:spPr>
            <a:ln w="28575" cap="rnd">
              <a:solidFill>
                <a:srgbClr val="00FF00"/>
              </a:solidFill>
              <a:round/>
            </a:ln>
            <a:effectLst/>
          </c:spPr>
          <c:marker>
            <c:symbol val="none"/>
          </c:marker>
          <c:val>
            <c:numRef>
              <c:f>Sheet1!$F$39:$F$66</c:f>
              <c:numCache>
                <c:formatCode>0.00E+00</c:formatCode>
                <c:ptCount val="28"/>
                <c:pt idx="0">
                  <c:v>1857882</c:v>
                </c:pt>
                <c:pt idx="1">
                  <c:v>213686.8</c:v>
                </c:pt>
                <c:pt idx="2">
                  <c:v>2112872</c:v>
                </c:pt>
                <c:pt idx="3">
                  <c:v>1968179</c:v>
                </c:pt>
                <c:pt idx="4">
                  <c:v>2006916</c:v>
                </c:pt>
                <c:pt idx="5">
                  <c:v>2022823</c:v>
                </c:pt>
                <c:pt idx="6">
                  <c:v>2034922</c:v>
                </c:pt>
                <c:pt idx="7">
                  <c:v>1912358</c:v>
                </c:pt>
                <c:pt idx="8">
                  <c:v>209442.2</c:v>
                </c:pt>
                <c:pt idx="9">
                  <c:v>2796343</c:v>
                </c:pt>
                <c:pt idx="10">
                  <c:v>2675522</c:v>
                </c:pt>
                <c:pt idx="11">
                  <c:v>2639150</c:v>
                </c:pt>
                <c:pt idx="12">
                  <c:v>2611846</c:v>
                </c:pt>
                <c:pt idx="13">
                  <c:v>2547870</c:v>
                </c:pt>
                <c:pt idx="14">
                  <c:v>1915160</c:v>
                </c:pt>
                <c:pt idx="15">
                  <c:v>220777.8</c:v>
                </c:pt>
                <c:pt idx="16">
                  <c:v>2084648</c:v>
                </c:pt>
                <c:pt idx="17">
                  <c:v>1962860</c:v>
                </c:pt>
                <c:pt idx="18">
                  <c:v>1916396</c:v>
                </c:pt>
                <c:pt idx="19">
                  <c:v>1986733</c:v>
                </c:pt>
                <c:pt idx="20">
                  <c:v>1983358</c:v>
                </c:pt>
                <c:pt idx="21">
                  <c:v>1804315</c:v>
                </c:pt>
                <c:pt idx="22">
                  <c:v>215018.2</c:v>
                </c:pt>
                <c:pt idx="23">
                  <c:v>2741236</c:v>
                </c:pt>
                <c:pt idx="24">
                  <c:v>2622725</c:v>
                </c:pt>
                <c:pt idx="25">
                  <c:v>2546946</c:v>
                </c:pt>
                <c:pt idx="26">
                  <c:v>2589888</c:v>
                </c:pt>
                <c:pt idx="27">
                  <c:v>2742012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1C-4440-9892-BA303C3DA922}"/>
            </c:ext>
          </c:extLst>
        </c:ser>
        <c:ser>
          <c:idx val="4"/>
          <c:order val="3"/>
          <c:tx>
            <c:v>AdaBoost Predictions</c:v>
          </c:tx>
          <c:spPr>
            <a:ln w="28575" cap="rnd">
              <a:solidFill>
                <a:srgbClr val="FF7C80"/>
              </a:solidFill>
              <a:round/>
            </a:ln>
            <a:effectLst/>
          </c:spPr>
          <c:marker>
            <c:symbol val="none"/>
          </c:marker>
          <c:val>
            <c:numRef>
              <c:f>Sheet1!$E$39:$E$66</c:f>
              <c:numCache>
                <c:formatCode>0.00E+00</c:formatCode>
                <c:ptCount val="28"/>
                <c:pt idx="0">
                  <c:v>1895510</c:v>
                </c:pt>
                <c:pt idx="1">
                  <c:v>853973.5</c:v>
                </c:pt>
                <c:pt idx="2">
                  <c:v>2058283</c:v>
                </c:pt>
                <c:pt idx="3">
                  <c:v>1966330</c:v>
                </c:pt>
                <c:pt idx="4">
                  <c:v>1988982</c:v>
                </c:pt>
                <c:pt idx="5">
                  <c:v>2001628</c:v>
                </c:pt>
                <c:pt idx="6">
                  <c:v>2007510</c:v>
                </c:pt>
                <c:pt idx="7">
                  <c:v>1931182</c:v>
                </c:pt>
                <c:pt idx="8">
                  <c:v>852430.3</c:v>
                </c:pt>
                <c:pt idx="9">
                  <c:v>2489660</c:v>
                </c:pt>
                <c:pt idx="10">
                  <c:v>2415505</c:v>
                </c:pt>
                <c:pt idx="11">
                  <c:v>2388593</c:v>
                </c:pt>
                <c:pt idx="12">
                  <c:v>2372067</c:v>
                </c:pt>
                <c:pt idx="13">
                  <c:v>2334410</c:v>
                </c:pt>
                <c:pt idx="14">
                  <c:v>1930722</c:v>
                </c:pt>
                <c:pt idx="15">
                  <c:v>856985.2</c:v>
                </c:pt>
                <c:pt idx="16">
                  <c:v>2038267</c:v>
                </c:pt>
                <c:pt idx="17">
                  <c:v>1962950</c:v>
                </c:pt>
                <c:pt idx="18">
                  <c:v>1933304</c:v>
                </c:pt>
                <c:pt idx="19">
                  <c:v>1978770</c:v>
                </c:pt>
                <c:pt idx="20">
                  <c:v>1975004</c:v>
                </c:pt>
                <c:pt idx="21">
                  <c:v>1862150</c:v>
                </c:pt>
                <c:pt idx="22">
                  <c:v>854390.1</c:v>
                </c:pt>
                <c:pt idx="23">
                  <c:v>2454357</c:v>
                </c:pt>
                <c:pt idx="24">
                  <c:v>2378051</c:v>
                </c:pt>
                <c:pt idx="25">
                  <c:v>2332324</c:v>
                </c:pt>
                <c:pt idx="26">
                  <c:v>2357152</c:v>
                </c:pt>
                <c:pt idx="27">
                  <c:v>2456771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1C-4440-9892-BA303C3DA922}"/>
            </c:ext>
          </c:extLst>
        </c:ser>
        <c:ser>
          <c:idx val="0"/>
          <c:order val="4"/>
          <c:tx>
            <c:strRef>
              <c:f>Sheet1!$B$38</c:f>
              <c:strCache>
                <c:ptCount val="1"/>
                <c:pt idx="0">
                  <c:v>Actual Sales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23"/>
            <c:marker>
              <c:symbol val="none"/>
            </c:marker>
            <c:bubble3D val="0"/>
            <c:spPr>
              <a:ln w="28575" cap="rnd">
                <a:solidFill>
                  <a:schemeClr val="accent4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DD1C-4440-9892-BA303C3DA922}"/>
              </c:ext>
            </c:extLst>
          </c:dPt>
          <c:cat>
            <c:numRef>
              <c:f>Sheet1!$A$39:$A$66</c:f>
              <c:numCache>
                <c:formatCode>m/d/yyyy</c:formatCode>
                <c:ptCount val="28"/>
                <c:pt idx="0">
                  <c:v>42189</c:v>
                </c:pt>
                <c:pt idx="1">
                  <c:v>42190</c:v>
                </c:pt>
                <c:pt idx="2">
                  <c:v>42191</c:v>
                </c:pt>
                <c:pt idx="3">
                  <c:v>42192</c:v>
                </c:pt>
                <c:pt idx="4">
                  <c:v>42193</c:v>
                </c:pt>
                <c:pt idx="5">
                  <c:v>42194</c:v>
                </c:pt>
                <c:pt idx="6">
                  <c:v>42195</c:v>
                </c:pt>
                <c:pt idx="7">
                  <c:v>42196</c:v>
                </c:pt>
                <c:pt idx="8">
                  <c:v>42197</c:v>
                </c:pt>
                <c:pt idx="9">
                  <c:v>42198</c:v>
                </c:pt>
                <c:pt idx="10">
                  <c:v>42199</c:v>
                </c:pt>
                <c:pt idx="11">
                  <c:v>42200</c:v>
                </c:pt>
                <c:pt idx="12">
                  <c:v>42201</c:v>
                </c:pt>
                <c:pt idx="13">
                  <c:v>42202</c:v>
                </c:pt>
                <c:pt idx="14">
                  <c:v>42203</c:v>
                </c:pt>
                <c:pt idx="15">
                  <c:v>42204</c:v>
                </c:pt>
                <c:pt idx="16">
                  <c:v>42205</c:v>
                </c:pt>
                <c:pt idx="17">
                  <c:v>42206</c:v>
                </c:pt>
                <c:pt idx="18">
                  <c:v>42207</c:v>
                </c:pt>
                <c:pt idx="19">
                  <c:v>42208</c:v>
                </c:pt>
                <c:pt idx="20">
                  <c:v>42209</c:v>
                </c:pt>
                <c:pt idx="21">
                  <c:v>42210</c:v>
                </c:pt>
                <c:pt idx="22">
                  <c:v>42211</c:v>
                </c:pt>
                <c:pt idx="23">
                  <c:v>42212</c:v>
                </c:pt>
                <c:pt idx="24">
                  <c:v>42213</c:v>
                </c:pt>
                <c:pt idx="25">
                  <c:v>42214</c:v>
                </c:pt>
                <c:pt idx="26">
                  <c:v>42215</c:v>
                </c:pt>
                <c:pt idx="27">
                  <c:v>42216</c:v>
                </c:pt>
              </c:numCache>
            </c:numRef>
          </c:cat>
          <c:val>
            <c:numRef>
              <c:f>Sheet1!$B$39:$B$66</c:f>
              <c:numCache>
                <c:formatCode>General</c:formatCode>
                <c:ptCount val="28"/>
                <c:pt idx="0">
                  <c:v>1847362</c:v>
                </c:pt>
                <c:pt idx="1">
                  <c:v>198421</c:v>
                </c:pt>
                <c:pt idx="2">
                  <c:v>2321712</c:v>
                </c:pt>
                <c:pt idx="3">
                  <c:v>1964393</c:v>
                </c:pt>
                <c:pt idx="4">
                  <c:v>2116547</c:v>
                </c:pt>
                <c:pt idx="5">
                  <c:v>2128904</c:v>
                </c:pt>
                <c:pt idx="6">
                  <c:v>2136844</c:v>
                </c:pt>
                <c:pt idx="7">
                  <c:v>1964917</c:v>
                </c:pt>
                <c:pt idx="8">
                  <c:v>206285</c:v>
                </c:pt>
                <c:pt idx="9">
                  <c:v>3186179</c:v>
                </c:pt>
                <c:pt idx="10">
                  <c:v>2782495</c:v>
                </c:pt>
                <c:pt idx="11">
                  <c:v>2642414</c:v>
                </c:pt>
                <c:pt idx="12">
                  <c:v>2510839</c:v>
                </c:pt>
                <c:pt idx="13">
                  <c:v>2340296</c:v>
                </c:pt>
                <c:pt idx="14">
                  <c:v>1992084</c:v>
                </c:pt>
                <c:pt idx="15">
                  <c:v>217232</c:v>
                </c:pt>
                <c:pt idx="16">
                  <c:v>2244268</c:v>
                </c:pt>
                <c:pt idx="17">
                  <c:v>1950103</c:v>
                </c:pt>
                <c:pt idx="18">
                  <c:v>1868059</c:v>
                </c:pt>
                <c:pt idx="19">
                  <c:v>2018215</c:v>
                </c:pt>
                <c:pt idx="20">
                  <c:v>1972662</c:v>
                </c:pt>
                <c:pt idx="21">
                  <c:v>1840213</c:v>
                </c:pt>
                <c:pt idx="22">
                  <c:v>208047</c:v>
                </c:pt>
                <c:pt idx="23">
                  <c:v>3112457</c:v>
                </c:pt>
                <c:pt idx="24">
                  <c:v>2691537</c:v>
                </c:pt>
                <c:pt idx="25">
                  <c:v>2524770</c:v>
                </c:pt>
                <c:pt idx="26">
                  <c:v>2603594</c:v>
                </c:pt>
                <c:pt idx="27">
                  <c:v>2968844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D1C-4440-9892-BA303C3DA9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9228400"/>
        <c:axId val="1499250480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tx>
                  <c:v>ADA Predictions</c:v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Sheet1!$C$39:$C$66</c15:sqref>
                        </c15:formulaRef>
                      </c:ext>
                    </c:extLst>
                    <c:numCache>
                      <c:formatCode>0.00E+00</c:formatCode>
                      <c:ptCount val="28"/>
                      <c:pt idx="0">
                        <c:v>1891761</c:v>
                      </c:pt>
                      <c:pt idx="1">
                        <c:v>233291.3</c:v>
                      </c:pt>
                      <c:pt idx="2">
                        <c:v>2183408</c:v>
                      </c:pt>
                      <c:pt idx="3">
                        <c:v>2004839</c:v>
                      </c:pt>
                      <c:pt idx="4">
                        <c:v>2063368</c:v>
                      </c:pt>
                      <c:pt idx="5">
                        <c:v>2103115</c:v>
                      </c:pt>
                      <c:pt idx="6">
                        <c:v>2102760</c:v>
                      </c:pt>
                      <c:pt idx="7">
                        <c:v>1947385</c:v>
                      </c:pt>
                      <c:pt idx="8">
                        <c:v>219142.7</c:v>
                      </c:pt>
                      <c:pt idx="9">
                        <c:v>2876590</c:v>
                      </c:pt>
                      <c:pt idx="10">
                        <c:v>2709197</c:v>
                      </c:pt>
                      <c:pt idx="11">
                        <c:v>2684522</c:v>
                      </c:pt>
                      <c:pt idx="12">
                        <c:v>2668668</c:v>
                      </c:pt>
                      <c:pt idx="13">
                        <c:v>2624668</c:v>
                      </c:pt>
                      <c:pt idx="14">
                        <c:v>1974747</c:v>
                      </c:pt>
                      <c:pt idx="15">
                        <c:v>231034.6</c:v>
                      </c:pt>
                      <c:pt idx="16">
                        <c:v>2140400</c:v>
                      </c:pt>
                      <c:pt idx="17">
                        <c:v>1991391</c:v>
                      </c:pt>
                      <c:pt idx="18">
                        <c:v>1967965</c:v>
                      </c:pt>
                      <c:pt idx="19">
                        <c:v>2043580</c:v>
                      </c:pt>
                      <c:pt idx="20">
                        <c:v>2011012</c:v>
                      </c:pt>
                      <c:pt idx="21">
                        <c:v>1945755</c:v>
                      </c:pt>
                      <c:pt idx="22">
                        <c:v>226680.7</c:v>
                      </c:pt>
                      <c:pt idx="23">
                        <c:v>2813406</c:v>
                      </c:pt>
                      <c:pt idx="24">
                        <c:v>2686956</c:v>
                      </c:pt>
                      <c:pt idx="25">
                        <c:v>2605218</c:v>
                      </c:pt>
                      <c:pt idx="26">
                        <c:v>2656060</c:v>
                      </c:pt>
                      <c:pt idx="27">
                        <c:v>2806363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DD1C-4440-9892-BA303C3DA922}"/>
                  </c:ext>
                </c:extLst>
              </c15:ser>
            </c15:filteredLineSeries>
          </c:ext>
        </c:extLst>
      </c:lineChart>
      <c:catAx>
        <c:axId val="14992284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9250480"/>
        <c:crosses val="autoZero"/>
        <c:auto val="1"/>
        <c:lblAlgn val="ctr"/>
        <c:lblOffset val="100"/>
        <c:noMultiLvlLbl val="0"/>
      </c:catAx>
      <c:valAx>
        <c:axId val="149925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9228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90218633484021"/>
          <c:y val="0.25198765365472364"/>
          <c:w val="0.16768321088160013"/>
          <c:h val="0.398821770095452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79832215301481E-2"/>
          <c:y val="1.7815630667480604E-2"/>
          <c:w val="0.67524596067243603"/>
          <c:h val="0.8131932928125152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Sheet1!$B$137</c:f>
              <c:strCache>
                <c:ptCount val="1"/>
                <c:pt idx="0">
                  <c:v>Actual Sales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Sheet1!$A$138:$A$165</c:f>
              <c:numCache>
                <c:formatCode>m/d/yyyy</c:formatCode>
                <c:ptCount val="28"/>
                <c:pt idx="0">
                  <c:v>42189</c:v>
                </c:pt>
                <c:pt idx="1">
                  <c:v>42190</c:v>
                </c:pt>
                <c:pt idx="2">
                  <c:v>42191</c:v>
                </c:pt>
                <c:pt idx="3">
                  <c:v>42192</c:v>
                </c:pt>
                <c:pt idx="4">
                  <c:v>42193</c:v>
                </c:pt>
                <c:pt idx="5">
                  <c:v>42194</c:v>
                </c:pt>
                <c:pt idx="6">
                  <c:v>42195</c:v>
                </c:pt>
                <c:pt idx="7">
                  <c:v>42196</c:v>
                </c:pt>
                <c:pt idx="8">
                  <c:v>42197</c:v>
                </c:pt>
                <c:pt idx="9">
                  <c:v>42198</c:v>
                </c:pt>
                <c:pt idx="10">
                  <c:v>42199</c:v>
                </c:pt>
                <c:pt idx="11">
                  <c:v>42200</c:v>
                </c:pt>
                <c:pt idx="12">
                  <c:v>42201</c:v>
                </c:pt>
                <c:pt idx="13">
                  <c:v>42202</c:v>
                </c:pt>
                <c:pt idx="14">
                  <c:v>42203</c:v>
                </c:pt>
                <c:pt idx="15">
                  <c:v>42204</c:v>
                </c:pt>
                <c:pt idx="16">
                  <c:v>42205</c:v>
                </c:pt>
                <c:pt idx="17">
                  <c:v>42206</c:v>
                </c:pt>
                <c:pt idx="18">
                  <c:v>42207</c:v>
                </c:pt>
                <c:pt idx="19">
                  <c:v>42208</c:v>
                </c:pt>
                <c:pt idx="20">
                  <c:v>42209</c:v>
                </c:pt>
                <c:pt idx="21">
                  <c:v>42210</c:v>
                </c:pt>
                <c:pt idx="22">
                  <c:v>42211</c:v>
                </c:pt>
                <c:pt idx="23">
                  <c:v>42212</c:v>
                </c:pt>
                <c:pt idx="24">
                  <c:v>42213</c:v>
                </c:pt>
                <c:pt idx="25">
                  <c:v>42214</c:v>
                </c:pt>
                <c:pt idx="26">
                  <c:v>42215</c:v>
                </c:pt>
                <c:pt idx="27">
                  <c:v>42216</c:v>
                </c:pt>
              </c:numCache>
            </c:numRef>
          </c:cat>
          <c:val>
            <c:numRef>
              <c:f>Sheet1!$B$138:$B$165</c:f>
              <c:numCache>
                <c:formatCode>General</c:formatCode>
                <c:ptCount val="28"/>
                <c:pt idx="0">
                  <c:v>1847362</c:v>
                </c:pt>
                <c:pt idx="1">
                  <c:v>198421</c:v>
                </c:pt>
                <c:pt idx="2">
                  <c:v>2321712</c:v>
                </c:pt>
                <c:pt idx="3">
                  <c:v>1964393</c:v>
                </c:pt>
                <c:pt idx="4">
                  <c:v>2116547</c:v>
                </c:pt>
                <c:pt idx="5">
                  <c:v>2128904</c:v>
                </c:pt>
                <c:pt idx="6">
                  <c:v>2136844</c:v>
                </c:pt>
                <c:pt idx="7">
                  <c:v>1964917</c:v>
                </c:pt>
                <c:pt idx="8">
                  <c:v>206285</c:v>
                </c:pt>
                <c:pt idx="9">
                  <c:v>3186179</c:v>
                </c:pt>
                <c:pt idx="10">
                  <c:v>2782495</c:v>
                </c:pt>
                <c:pt idx="11">
                  <c:v>2642414</c:v>
                </c:pt>
                <c:pt idx="12">
                  <c:v>2510839</c:v>
                </c:pt>
                <c:pt idx="13">
                  <c:v>2340296</c:v>
                </c:pt>
                <c:pt idx="14">
                  <c:v>1992084</c:v>
                </c:pt>
                <c:pt idx="15">
                  <c:v>217232</c:v>
                </c:pt>
                <c:pt idx="16">
                  <c:v>2244268</c:v>
                </c:pt>
                <c:pt idx="17">
                  <c:v>1950103</c:v>
                </c:pt>
                <c:pt idx="18">
                  <c:v>1868059</c:v>
                </c:pt>
                <c:pt idx="19">
                  <c:v>2018215</c:v>
                </c:pt>
                <c:pt idx="20">
                  <c:v>1972662</c:v>
                </c:pt>
                <c:pt idx="21">
                  <c:v>1840213</c:v>
                </c:pt>
                <c:pt idx="22">
                  <c:v>208047</c:v>
                </c:pt>
                <c:pt idx="23">
                  <c:v>3112457</c:v>
                </c:pt>
                <c:pt idx="24">
                  <c:v>2691537</c:v>
                </c:pt>
                <c:pt idx="25">
                  <c:v>2524770</c:v>
                </c:pt>
                <c:pt idx="26">
                  <c:v>2603594</c:v>
                </c:pt>
                <c:pt idx="27">
                  <c:v>2968844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46-4DF1-B955-A8C38038F31C}"/>
            </c:ext>
          </c:extLst>
        </c:ser>
        <c:ser>
          <c:idx val="1"/>
          <c:order val="1"/>
          <c:tx>
            <c:strRef>
              <c:f>Sheet1!$C$137</c:f>
              <c:strCache>
                <c:ptCount val="1"/>
                <c:pt idx="0">
                  <c:v>Stacking Predictions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Sheet1!$A$138:$A$165</c:f>
              <c:numCache>
                <c:formatCode>m/d/yyyy</c:formatCode>
                <c:ptCount val="28"/>
                <c:pt idx="0">
                  <c:v>42189</c:v>
                </c:pt>
                <c:pt idx="1">
                  <c:v>42190</c:v>
                </c:pt>
                <c:pt idx="2">
                  <c:v>42191</c:v>
                </c:pt>
                <c:pt idx="3">
                  <c:v>42192</c:v>
                </c:pt>
                <c:pt idx="4">
                  <c:v>42193</c:v>
                </c:pt>
                <c:pt idx="5">
                  <c:v>42194</c:v>
                </c:pt>
                <c:pt idx="6">
                  <c:v>42195</c:v>
                </c:pt>
                <c:pt idx="7">
                  <c:v>42196</c:v>
                </c:pt>
                <c:pt idx="8">
                  <c:v>42197</c:v>
                </c:pt>
                <c:pt idx="9">
                  <c:v>42198</c:v>
                </c:pt>
                <c:pt idx="10">
                  <c:v>42199</c:v>
                </c:pt>
                <c:pt idx="11">
                  <c:v>42200</c:v>
                </c:pt>
                <c:pt idx="12">
                  <c:v>42201</c:v>
                </c:pt>
                <c:pt idx="13">
                  <c:v>42202</c:v>
                </c:pt>
                <c:pt idx="14">
                  <c:v>42203</c:v>
                </c:pt>
                <c:pt idx="15">
                  <c:v>42204</c:v>
                </c:pt>
                <c:pt idx="16">
                  <c:v>42205</c:v>
                </c:pt>
                <c:pt idx="17">
                  <c:v>42206</c:v>
                </c:pt>
                <c:pt idx="18">
                  <c:v>42207</c:v>
                </c:pt>
                <c:pt idx="19">
                  <c:v>42208</c:v>
                </c:pt>
                <c:pt idx="20">
                  <c:v>42209</c:v>
                </c:pt>
                <c:pt idx="21">
                  <c:v>42210</c:v>
                </c:pt>
                <c:pt idx="22">
                  <c:v>42211</c:v>
                </c:pt>
                <c:pt idx="23">
                  <c:v>42212</c:v>
                </c:pt>
                <c:pt idx="24">
                  <c:v>42213</c:v>
                </c:pt>
                <c:pt idx="25">
                  <c:v>42214</c:v>
                </c:pt>
                <c:pt idx="26">
                  <c:v>42215</c:v>
                </c:pt>
                <c:pt idx="27">
                  <c:v>42216</c:v>
                </c:pt>
              </c:numCache>
            </c:numRef>
          </c:cat>
          <c:val>
            <c:numRef>
              <c:f>Sheet1!$C$138:$C$165</c:f>
              <c:numCache>
                <c:formatCode>0.00E+00</c:formatCode>
                <c:ptCount val="28"/>
                <c:pt idx="0">
                  <c:v>1856599</c:v>
                </c:pt>
                <c:pt idx="1">
                  <c:v>218254</c:v>
                </c:pt>
                <c:pt idx="2">
                  <c:v>2113504</c:v>
                </c:pt>
                <c:pt idx="3">
                  <c:v>1967747</c:v>
                </c:pt>
                <c:pt idx="4">
                  <c:v>2007075</c:v>
                </c:pt>
                <c:pt idx="5">
                  <c:v>2023739</c:v>
                </c:pt>
                <c:pt idx="6">
                  <c:v>2032369</c:v>
                </c:pt>
                <c:pt idx="7">
                  <c:v>1908148</c:v>
                </c:pt>
                <c:pt idx="8">
                  <c:v>214455.7</c:v>
                </c:pt>
                <c:pt idx="9">
                  <c:v>2796072</c:v>
                </c:pt>
                <c:pt idx="10">
                  <c:v>2677270</c:v>
                </c:pt>
                <c:pt idx="11">
                  <c:v>2636302</c:v>
                </c:pt>
                <c:pt idx="12">
                  <c:v>2610286</c:v>
                </c:pt>
                <c:pt idx="13">
                  <c:v>2546629</c:v>
                </c:pt>
                <c:pt idx="14">
                  <c:v>1911357</c:v>
                </c:pt>
                <c:pt idx="15">
                  <c:v>223970</c:v>
                </c:pt>
                <c:pt idx="16">
                  <c:v>2083375</c:v>
                </c:pt>
                <c:pt idx="17">
                  <c:v>1964314</c:v>
                </c:pt>
                <c:pt idx="18">
                  <c:v>1918735</c:v>
                </c:pt>
                <c:pt idx="19">
                  <c:v>1987204</c:v>
                </c:pt>
                <c:pt idx="20">
                  <c:v>1980475</c:v>
                </c:pt>
                <c:pt idx="21">
                  <c:v>1804282</c:v>
                </c:pt>
                <c:pt idx="22">
                  <c:v>219083.3</c:v>
                </c:pt>
                <c:pt idx="23">
                  <c:v>2742807</c:v>
                </c:pt>
                <c:pt idx="24">
                  <c:v>2620681</c:v>
                </c:pt>
                <c:pt idx="25">
                  <c:v>2546372</c:v>
                </c:pt>
                <c:pt idx="26">
                  <c:v>2588913</c:v>
                </c:pt>
                <c:pt idx="27">
                  <c:v>2740742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46-4DF1-B955-A8C38038F3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3328015"/>
        <c:axId val="1823328495"/>
      </c:lineChart>
      <c:dateAx>
        <c:axId val="182332801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328495"/>
        <c:crosses val="autoZero"/>
        <c:auto val="1"/>
        <c:lblOffset val="100"/>
        <c:baseTimeUnit val="days"/>
      </c:dateAx>
      <c:valAx>
        <c:axId val="1823328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328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441909624998055"/>
          <c:y val="0.37408687209615682"/>
          <c:w val="0.1244127752178294"/>
          <c:h val="8.19197712665009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70566852732051"/>
          <c:y val="8.5605773004832283E-2"/>
          <c:w val="0.88282949880930595"/>
          <c:h val="0.8862959004379514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Sheet1!$B$137</c:f>
              <c:strCache>
                <c:ptCount val="1"/>
                <c:pt idx="0">
                  <c:v>Actual Sales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Sheet1!$A$138:$A$165</c:f>
              <c:numCache>
                <c:formatCode>m/d/yyyy</c:formatCode>
                <c:ptCount val="28"/>
                <c:pt idx="0">
                  <c:v>42189</c:v>
                </c:pt>
                <c:pt idx="1">
                  <c:v>42190</c:v>
                </c:pt>
                <c:pt idx="2">
                  <c:v>42191</c:v>
                </c:pt>
                <c:pt idx="3">
                  <c:v>42192</c:v>
                </c:pt>
                <c:pt idx="4">
                  <c:v>42193</c:v>
                </c:pt>
                <c:pt idx="5">
                  <c:v>42194</c:v>
                </c:pt>
                <c:pt idx="6">
                  <c:v>42195</c:v>
                </c:pt>
                <c:pt idx="7">
                  <c:v>42196</c:v>
                </c:pt>
                <c:pt idx="8">
                  <c:v>42197</c:v>
                </c:pt>
                <c:pt idx="9">
                  <c:v>42198</c:v>
                </c:pt>
                <c:pt idx="10">
                  <c:v>42199</c:v>
                </c:pt>
                <c:pt idx="11">
                  <c:v>42200</c:v>
                </c:pt>
                <c:pt idx="12">
                  <c:v>42201</c:v>
                </c:pt>
                <c:pt idx="13">
                  <c:v>42202</c:v>
                </c:pt>
                <c:pt idx="14">
                  <c:v>42203</c:v>
                </c:pt>
                <c:pt idx="15">
                  <c:v>42204</c:v>
                </c:pt>
                <c:pt idx="16">
                  <c:v>42205</c:v>
                </c:pt>
                <c:pt idx="17">
                  <c:v>42206</c:v>
                </c:pt>
                <c:pt idx="18">
                  <c:v>42207</c:v>
                </c:pt>
                <c:pt idx="19">
                  <c:v>42208</c:v>
                </c:pt>
                <c:pt idx="20">
                  <c:v>42209</c:v>
                </c:pt>
                <c:pt idx="21">
                  <c:v>42210</c:v>
                </c:pt>
                <c:pt idx="22">
                  <c:v>42211</c:v>
                </c:pt>
                <c:pt idx="23">
                  <c:v>42212</c:v>
                </c:pt>
                <c:pt idx="24">
                  <c:v>42213</c:v>
                </c:pt>
                <c:pt idx="25">
                  <c:v>42214</c:v>
                </c:pt>
                <c:pt idx="26">
                  <c:v>42215</c:v>
                </c:pt>
                <c:pt idx="27">
                  <c:v>42216</c:v>
                </c:pt>
              </c:numCache>
            </c:numRef>
          </c:cat>
          <c:val>
            <c:numRef>
              <c:f>Sheet1!$B$138:$B$165</c:f>
              <c:numCache>
                <c:formatCode>General</c:formatCode>
                <c:ptCount val="28"/>
                <c:pt idx="0">
                  <c:v>1847362</c:v>
                </c:pt>
                <c:pt idx="1">
                  <c:v>198421</c:v>
                </c:pt>
                <c:pt idx="2">
                  <c:v>2321712</c:v>
                </c:pt>
                <c:pt idx="3">
                  <c:v>1964393</c:v>
                </c:pt>
                <c:pt idx="4">
                  <c:v>2116547</c:v>
                </c:pt>
                <c:pt idx="5">
                  <c:v>2128904</c:v>
                </c:pt>
                <c:pt idx="6">
                  <c:v>2136844</c:v>
                </c:pt>
                <c:pt idx="7">
                  <c:v>1964917</c:v>
                </c:pt>
                <c:pt idx="8">
                  <c:v>206285</c:v>
                </c:pt>
                <c:pt idx="9">
                  <c:v>3186179</c:v>
                </c:pt>
                <c:pt idx="10">
                  <c:v>2782495</c:v>
                </c:pt>
                <c:pt idx="11">
                  <c:v>2642414</c:v>
                </c:pt>
                <c:pt idx="12">
                  <c:v>2510839</c:v>
                </c:pt>
                <c:pt idx="13">
                  <c:v>2340296</c:v>
                </c:pt>
                <c:pt idx="14">
                  <c:v>1992084</c:v>
                </c:pt>
                <c:pt idx="15">
                  <c:v>217232</c:v>
                </c:pt>
                <c:pt idx="16">
                  <c:v>2244268</c:v>
                </c:pt>
                <c:pt idx="17">
                  <c:v>1950103</c:v>
                </c:pt>
                <c:pt idx="18">
                  <c:v>1868059</c:v>
                </c:pt>
                <c:pt idx="19">
                  <c:v>2018215</c:v>
                </c:pt>
                <c:pt idx="20">
                  <c:v>1972662</c:v>
                </c:pt>
                <c:pt idx="21">
                  <c:v>1840213</c:v>
                </c:pt>
                <c:pt idx="22">
                  <c:v>208047</c:v>
                </c:pt>
                <c:pt idx="23">
                  <c:v>3112457</c:v>
                </c:pt>
                <c:pt idx="24">
                  <c:v>2691537</c:v>
                </c:pt>
                <c:pt idx="25">
                  <c:v>2524770</c:v>
                </c:pt>
                <c:pt idx="26">
                  <c:v>2603594</c:v>
                </c:pt>
                <c:pt idx="27">
                  <c:v>2968844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E0-40F0-87DA-5C39040689EA}"/>
            </c:ext>
          </c:extLst>
        </c:ser>
        <c:ser>
          <c:idx val="1"/>
          <c:order val="1"/>
          <c:tx>
            <c:strRef>
              <c:f>Sheet1!$C$137</c:f>
              <c:strCache>
                <c:ptCount val="1"/>
                <c:pt idx="0">
                  <c:v>Stacking Predictions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Sheet1!$A$138:$A$165</c:f>
              <c:numCache>
                <c:formatCode>m/d/yyyy</c:formatCode>
                <c:ptCount val="28"/>
                <c:pt idx="0">
                  <c:v>42189</c:v>
                </c:pt>
                <c:pt idx="1">
                  <c:v>42190</c:v>
                </c:pt>
                <c:pt idx="2">
                  <c:v>42191</c:v>
                </c:pt>
                <c:pt idx="3">
                  <c:v>42192</c:v>
                </c:pt>
                <c:pt idx="4">
                  <c:v>42193</c:v>
                </c:pt>
                <c:pt idx="5">
                  <c:v>42194</c:v>
                </c:pt>
                <c:pt idx="6">
                  <c:v>42195</c:v>
                </c:pt>
                <c:pt idx="7">
                  <c:v>42196</c:v>
                </c:pt>
                <c:pt idx="8">
                  <c:v>42197</c:v>
                </c:pt>
                <c:pt idx="9">
                  <c:v>42198</c:v>
                </c:pt>
                <c:pt idx="10">
                  <c:v>42199</c:v>
                </c:pt>
                <c:pt idx="11">
                  <c:v>42200</c:v>
                </c:pt>
                <c:pt idx="12">
                  <c:v>42201</c:v>
                </c:pt>
                <c:pt idx="13">
                  <c:v>42202</c:v>
                </c:pt>
                <c:pt idx="14">
                  <c:v>42203</c:v>
                </c:pt>
                <c:pt idx="15">
                  <c:v>42204</c:v>
                </c:pt>
                <c:pt idx="16">
                  <c:v>42205</c:v>
                </c:pt>
                <c:pt idx="17">
                  <c:v>42206</c:v>
                </c:pt>
                <c:pt idx="18">
                  <c:v>42207</c:v>
                </c:pt>
                <c:pt idx="19">
                  <c:v>42208</c:v>
                </c:pt>
                <c:pt idx="20">
                  <c:v>42209</c:v>
                </c:pt>
                <c:pt idx="21">
                  <c:v>42210</c:v>
                </c:pt>
                <c:pt idx="22">
                  <c:v>42211</c:v>
                </c:pt>
                <c:pt idx="23">
                  <c:v>42212</c:v>
                </c:pt>
                <c:pt idx="24">
                  <c:v>42213</c:v>
                </c:pt>
                <c:pt idx="25">
                  <c:v>42214</c:v>
                </c:pt>
                <c:pt idx="26">
                  <c:v>42215</c:v>
                </c:pt>
                <c:pt idx="27">
                  <c:v>42216</c:v>
                </c:pt>
              </c:numCache>
            </c:numRef>
          </c:cat>
          <c:val>
            <c:numRef>
              <c:f>Sheet1!$C$138:$C$165</c:f>
              <c:numCache>
                <c:formatCode>0.00E+00</c:formatCode>
                <c:ptCount val="28"/>
                <c:pt idx="0">
                  <c:v>1856599</c:v>
                </c:pt>
                <c:pt idx="1">
                  <c:v>218254</c:v>
                </c:pt>
                <c:pt idx="2">
                  <c:v>2113504</c:v>
                </c:pt>
                <c:pt idx="3">
                  <c:v>1967747</c:v>
                </c:pt>
                <c:pt idx="4">
                  <c:v>2007075</c:v>
                </c:pt>
                <c:pt idx="5">
                  <c:v>2023739</c:v>
                </c:pt>
                <c:pt idx="6">
                  <c:v>2032369</c:v>
                </c:pt>
                <c:pt idx="7">
                  <c:v>1908148</c:v>
                </c:pt>
                <c:pt idx="8">
                  <c:v>214455.7</c:v>
                </c:pt>
                <c:pt idx="9">
                  <c:v>2796072</c:v>
                </c:pt>
                <c:pt idx="10">
                  <c:v>2677270</c:v>
                </c:pt>
                <c:pt idx="11">
                  <c:v>2636302</c:v>
                </c:pt>
                <c:pt idx="12">
                  <c:v>2610286</c:v>
                </c:pt>
                <c:pt idx="13">
                  <c:v>2546629</c:v>
                </c:pt>
                <c:pt idx="14">
                  <c:v>1911357</c:v>
                </c:pt>
                <c:pt idx="15">
                  <c:v>223970</c:v>
                </c:pt>
                <c:pt idx="16">
                  <c:v>2083375</c:v>
                </c:pt>
                <c:pt idx="17">
                  <c:v>1964314</c:v>
                </c:pt>
                <c:pt idx="18">
                  <c:v>1918735</c:v>
                </c:pt>
                <c:pt idx="19">
                  <c:v>1987204</c:v>
                </c:pt>
                <c:pt idx="20">
                  <c:v>1980475</c:v>
                </c:pt>
                <c:pt idx="21">
                  <c:v>1804282</c:v>
                </c:pt>
                <c:pt idx="22">
                  <c:v>219083.3</c:v>
                </c:pt>
                <c:pt idx="23">
                  <c:v>2742807</c:v>
                </c:pt>
                <c:pt idx="24">
                  <c:v>2620681</c:v>
                </c:pt>
                <c:pt idx="25">
                  <c:v>2546372</c:v>
                </c:pt>
                <c:pt idx="26">
                  <c:v>2588913</c:v>
                </c:pt>
                <c:pt idx="27">
                  <c:v>2740742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E0-40F0-87DA-5C39040689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3328015"/>
        <c:axId val="1823328495"/>
      </c:lineChart>
      <c:dateAx>
        <c:axId val="1823328015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823328495"/>
        <c:crosses val="autoZero"/>
        <c:auto val="1"/>
        <c:lblOffset val="100"/>
        <c:baseTimeUnit val="days"/>
      </c:dateAx>
      <c:valAx>
        <c:axId val="1823328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33280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91DE0-1911-471D-8731-6E5B2A893BC7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AB087-52CA-42E1-86AA-B220631DB3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82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631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6A324-90AF-FADF-339F-19CF79503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F9ECE6-40CF-1116-F620-43AD4DB167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AE03D-2BC3-0EF7-F622-3DDB4B69F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93074-F911-8960-7D64-32D0AA5B4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84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448DC-D1A5-8DEA-C61E-7BF6BC5A3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3118C-A696-E2A0-4BB3-A0C996EDD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029B3F-92D6-CAE5-901E-B871CE0F7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F09EE-F04F-8089-0398-4C3681B3F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2384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E994A-0515-D2F1-0A24-DF8F10DCE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EC238-AE5C-5EA0-BD8E-958F752A0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0AE54-A867-6841-02FE-B22DCC50C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F3669-B414-6C5B-0FBE-EDA3C948F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896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210F-8DBF-E95D-636C-97D1B19D4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64D1D-75A2-5EED-2AC6-2E98B3D77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07F18-4AAE-DDC8-8B76-701F3B0CF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549AC-4BE6-6EB7-B967-0C0BD9CA4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7567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3BBF-B1D0-773A-B3FD-A5DC6485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5AAA8-F73E-5E9C-BDD9-213BB0613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FA7A1-FE02-7334-30B1-E525C884A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A7FC9-8385-23C3-BB01-7512F4ACBF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6445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8AB7-4AA9-60E9-C756-571F607B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1A8DD1-5794-9383-32A9-5664E8F19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01548-046E-7454-F072-6E6175A68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CE410-5C29-FEC9-20F1-0FF91C518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5999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1FF8C-F496-3D3C-DE5A-8FB646E31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EFEA8-66B2-FC98-3204-AE74FA43A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E83B7-927E-FD20-6209-2C2D353D8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EB3D2-25DE-AEAB-0B4D-0F576864C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9026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715D1-E50A-87AF-1B6B-80ADD4B73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A22D0-1F7C-32EF-9C0F-7175FB171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E9A6DF-4EB8-7CDD-B933-2151BA7A5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7F0EF-B7FC-7E72-A0DE-BF2D062746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532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6C9F9-0880-F500-B802-A80A144F9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2FBA6-5021-A876-E228-D75620D87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64F74-EF17-E227-3F27-37EB9300D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A3283-A15D-98EC-67D1-E01D95ECF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819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BDD6F-6FF0-5278-BE34-35E1B777D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9E130-6194-9F20-24F9-2DE05B9C2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C9A10-28EF-AEBF-FEB8-DADC7B5C8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4BF75-2137-6AD9-E5A5-6E5F70B753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1317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3FB83-4ABF-7FC1-4388-F1F4646B4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64F20-F2A0-DF7D-C063-E66ED8675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D4B2B-98DD-9C27-E88D-83DF67D8C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F3778-F7A8-F737-01BE-9B095F599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2146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E79C8-0BF1-307E-6067-7F70D4C57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816DF-5E18-981E-8485-0DBFB8012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4775A1-12F0-A8CB-E63A-269D0935E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13FA5-A9EC-91F2-8547-13048D0FE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7789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9B2AA-9682-1E9E-872A-795B0676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452F3-402A-A72C-ADBB-63C715A21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D5BE6-F606-4EED-6E3D-310147275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812BA-3150-E23A-5440-B8F3109BA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472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23D94-59D9-CF3B-68A6-CE702A31A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4073D9-0BF0-5723-CAF0-779A47CBC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04C386-787A-BA01-4B96-C540954E7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2C1F-8E73-D24C-DF63-B15A86E8E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0340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566C-9D79-3C15-E3F5-043EB2A41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08AEA-E2D3-3CCF-2B25-7BEE2ED27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81933-6817-3AC6-9B9D-F03DD8832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EF0F-1CBD-C469-54FD-66E26DA2C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2591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EE-627E-533B-ACF7-FD83309B7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5E1F22-BEE5-0CDD-2FB5-16462D614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7AE6F-B494-6A1C-D860-F3037B27F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2C1EB-134E-16A7-5375-8C99E7FAA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983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B82A4-5D74-7C4D-E8EC-AD27CDB79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2590F-0D2F-4B70-A561-94B4D005C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19D1B-4977-E611-76C0-253526FC9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490A7-2A3C-3CF6-49F8-D108CD351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2162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10DF4-9386-27DA-5086-0615716EE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D1123-FA08-E9B9-52E7-F645BB67A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D4948-D869-D332-FEBA-86B074196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9049A-730E-F864-4B29-C30DEF4F5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46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9E6F-8BE7-28CD-D98C-0F84392D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ED319-0F4D-1363-D478-743BD63D0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5C1CA-399A-66E2-9473-A3E56E79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754C1-E57A-9665-A264-123A83E6F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285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34F91-D656-2828-CA51-36DF3060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650AB-E19F-9B07-25C0-77ACB0575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26CB9C-A2C5-55E8-49B4-5B4AF96A8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EE996-70B1-AD11-4DE7-ACDA88ED9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3938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E8F2E-7395-FB62-D28F-FB557AFE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87C504-2B22-273F-371A-9F02E5CFC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F05C67-269F-75DE-2EB7-DFF330445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E7CCC-8CF8-1188-ADD7-B82F03E06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9516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E0917-98D5-A1C8-8900-7158A8AA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0986A-71AF-8ABD-CE67-209F62476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7D37A-48EF-AA8D-8738-5BE4580E0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2066A-E7FF-E060-184C-A781929A1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6448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0FDE3-48B7-DDCE-A7C8-E55BBFE7B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B0F95-C4DF-CF13-8D17-B7657DE08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F6D5E-7D62-EB58-1D80-F76DB7D58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E170B-1425-60D5-B6BA-98A82A126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4938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20F8-03DE-7017-7FD0-48F2AD44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DE14C-973B-CAD8-3E99-C4858D6C2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36271-4BE8-CD36-E214-6A54C5DEB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46D3A-B6AF-34C1-20E0-6EE069011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600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BAB73-93CE-A430-E951-731A3D1C8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00A54-EADA-FEA3-D71B-178E4072D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378E2-4965-F546-1685-DC26AFB82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7C2B4-76CE-E4A8-1B25-48FC846CB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035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13BC0-FE38-A15A-77D7-F7792E15D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04808-31C4-6B30-642C-66EC029AB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2DBED-99A6-7365-9204-4343BA66C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A2973-D873-0794-2934-6D133ECDB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8551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3496-28B0-0F9E-6A1A-81BD08E86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AE37F-B0CD-49B6-EB6D-A8BF4061B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C5A54-C5E8-26EB-1EA3-10F26660C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80AB3-A614-628A-8894-6617143F4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539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3A1C7-32E0-21F6-2739-126D98225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66B6C-9430-B4A4-23D9-5DC1926A9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B7D590-E0D7-DA7D-CD63-078AEDD39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F761A-98B4-6ECD-B469-5D4D3CC02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343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E8B95-4FED-AE03-5A8E-1126F295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2BC74-42CF-602A-55C1-1A3BE470A8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89FFFC-96A5-8437-1BB1-8CE1ECD785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00AD0-747A-AA37-CC0C-A310E36B3E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7411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52DE-38CB-C9F0-CF16-9DA14298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DBEB4-B494-DCA3-9B2C-D6E198844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6D13A-83B1-D9A0-10D6-2206D71C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812FC-E6FE-0795-E9AD-07E08D82D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7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9F42-A5F2-A897-DBC8-DE982C27D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26911-92BC-BC1D-618F-92828D035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E597DE-2EF9-6F0E-11A6-7155CAED1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369C1-A22E-C608-88C5-30E182273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3684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B7FE-D0A2-41C8-057F-D059AE89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76977F-482F-8AA1-4821-F0AB3FDCE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D4C6D-9A7B-1C6C-41EA-67EC1D4BD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CD5C0-18A8-B63E-1723-A387D3BC7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085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91133-3674-1CAB-AD3F-3FFA6E78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18504-3FEE-567C-3F5D-134F1D93C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F582A-56CB-E545-F1B9-FB78E5023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41A70-4BF0-2896-19B8-7DA68F0A7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73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CC49D-1BE0-C08E-73FB-34C6DCF1F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303172-4C44-393E-5CF1-8F1FF9B96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C85AE-B2A6-4974-69FF-45DD0E745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C4BF1-DDA6-2132-EC13-E1FCAE915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3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31829-634F-5659-6C86-34EEFA9BE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5EB75-D698-B8F8-3CFC-3BA5D6ACE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ADED4-851A-9874-344D-07DBBAB4C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1FA57-2C39-5446-F783-4FE06E256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AB087-52CA-42E1-86AA-B220631DB32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54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F24E-F512-F81B-4655-C8C83A9DC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4ABB2-70E3-63C6-0280-7832D7E38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AF344-B5FF-909E-2493-B6FF4628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8FA1B-36CC-E404-5606-597E2E77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5B3A7-E84B-702F-B214-5D654A82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6174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E272-AAFB-923A-C4B8-E4B856E3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AA2C19-304A-F02B-BE6C-100263BD3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7A11-C138-B950-D4C7-14816FE1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0A835-A1BA-9539-DCFF-57F25554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F78B2-70FA-2DB7-6E1C-D0B80550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2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C9E44-2646-C09A-0896-EAAA50B75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A4C79-435D-27E0-B1FF-7E4177425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F54AC-AE3D-96A0-99D9-5A91226A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D56A5-A5FF-9AC1-3881-58E32199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4D038-9532-11B3-EDE6-49EEA940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851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5ADC-8A38-97E9-E7B9-ECC2434B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9F9C7-B9EA-A590-5863-69B925A29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5BF5B-CCD8-6F0A-CAA7-C60AD20F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3B2F7-D7B5-382D-EB75-EC45606D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EBC1-0B93-851F-037F-3AA8703B1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63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8D7D-A63C-2094-293D-EDB0F35C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364A-FE9B-3B84-A888-FC48AF03B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E6F76-A571-F7B7-3138-A39B66F4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B65E8-C277-046E-2BC4-93077276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67447-2044-49AB-F42D-6E477347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358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4D0AE-3AAE-B62B-7E63-940DD2C8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CF37A-126B-9E14-3C44-52E46D8D5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46ECE-BFF5-262D-A45F-3D5012D45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66144-B050-2E8E-4056-752EACB6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F95CB-BFB2-1366-64B8-68D2F3490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333C2-9D8C-00D9-E67A-B21C2B9D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75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885F-966F-82C4-23AC-8A8B9709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5EADD-D82F-E7BC-C379-E37946359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AAB92-2A40-BC98-39B6-92FB94681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E51EAE-4450-0F93-6954-04C77182E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D686FF-18E9-C36E-DC70-1C545E6C9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1FF957-F8C0-2A2C-C3EC-5E73B337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F4911-0739-F051-F22C-67A9EE9F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37B63-E950-C28F-74B2-9198828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194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D29F-6F9B-9916-C1A4-6BBC131F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385F1-B874-7CB6-89A8-CE2057E9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0CDB1-959B-40F9-0BC3-722C50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BA10F-E128-7BBC-E8A1-E402A19C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46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DA859-27C4-6FCF-03E0-0D0265E7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91B5C-2264-6189-AFA4-B9E98337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467E9-5DF4-4C0B-A9ED-0EB39BBD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30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7872-2589-490E-942B-2946D01CF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8C9B-A0F2-5EB4-2815-73B68A15C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FD684-5B8A-5BBD-B25C-1DBAB6941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FC063-35BF-609A-3367-54D0075BA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A34B3-7A63-04F0-948B-2AA2104F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F8A48-48E4-0F4C-E07E-9F3C2D10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859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9FF3-D838-461A-30C5-5BA57F75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FC90D-2E13-8356-3659-618FD1250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7D4EC-73E0-20D6-A694-4A2E41CE1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0A1A9-6E94-9108-FBC6-63C04B3E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2977E-A5A4-542B-7914-9CFB6DAA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4FEE9-9CC5-C7C2-440F-E28C359B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93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9E11A-F52F-7280-6812-3B67977B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B677D-1226-2EC3-21B6-BEACD5E9D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8E47F-1E82-5192-7CA1-9F9892782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D5C049-A5C7-43AA-8B4B-DB078D58D05A}" type="datetimeFigureOut">
              <a:rPr lang="en-AU" smtClean="0"/>
              <a:t>11/11/2024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CA9A-2C9E-E42F-306E-44B72FD63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CC112-FD38-5DD1-43AD-D3E31CDFF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535433-2AB5-40F0-87B9-92998006B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133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37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2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slide" Target="slide16.xml"/><Relationship Id="rId5" Type="http://schemas.openxmlformats.org/officeDocument/2006/relationships/image" Target="../media/image7.png"/><Relationship Id="rId10" Type="http://schemas.openxmlformats.org/officeDocument/2006/relationships/slide" Target="slide11.xml"/><Relationship Id="rId4" Type="http://schemas.openxmlformats.org/officeDocument/2006/relationships/image" Target="../media/image6.png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microsoft.com/office/2007/relationships/hdphoto" Target="../media/hdphoto2.wdp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microsoft.com/office/2007/relationships/hdphoto" Target="../media/hdphoto9.wdp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svg"/><Relationship Id="rId9" Type="http://schemas.microsoft.com/office/2007/relationships/hdphoto" Target="../media/hdphoto8.wdp"/><Relationship Id="rId1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microsoft.com/office/2007/relationships/hdphoto" Target="../media/hdphoto9.wdp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svg"/><Relationship Id="rId9" Type="http://schemas.microsoft.com/office/2007/relationships/hdphoto" Target="../media/hdphoto8.wdp"/><Relationship Id="rId1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12" Type="http://schemas.microsoft.com/office/2007/relationships/hdphoto" Target="../media/hdphoto11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11" Type="http://schemas.openxmlformats.org/officeDocument/2006/relationships/image" Target="../media/image63.png"/><Relationship Id="rId5" Type="http://schemas.openxmlformats.org/officeDocument/2006/relationships/image" Target="../media/image50.png"/><Relationship Id="rId15" Type="http://schemas.openxmlformats.org/officeDocument/2006/relationships/image" Target="../media/image65.png"/><Relationship Id="rId10" Type="http://schemas.microsoft.com/office/2007/relationships/hdphoto" Target="../media/hdphoto10.wdp"/><Relationship Id="rId4" Type="http://schemas.openxmlformats.org/officeDocument/2006/relationships/image" Target="../media/image49.svg"/><Relationship Id="rId9" Type="http://schemas.openxmlformats.org/officeDocument/2006/relationships/image" Target="../media/image62.png"/><Relationship Id="rId14" Type="http://schemas.microsoft.com/office/2007/relationships/hdphoto" Target="../media/hdphoto1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9.wdp"/><Relationship Id="rId3" Type="http://schemas.openxmlformats.org/officeDocument/2006/relationships/image" Target="../media/image19.png"/><Relationship Id="rId7" Type="http://schemas.openxmlformats.org/officeDocument/2006/relationships/image" Target="../media/image6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microsoft.com/office/2007/relationships/hdphoto" Target="../media/hdphoto8.wdp"/><Relationship Id="rId5" Type="http://schemas.openxmlformats.org/officeDocument/2006/relationships/image" Target="../media/image13.png"/><Relationship Id="rId15" Type="http://schemas.microsoft.com/office/2007/relationships/hdphoto" Target="../media/hdphoto14.wdp"/><Relationship Id="rId10" Type="http://schemas.openxmlformats.org/officeDocument/2006/relationships/image" Target="../media/image52.png"/><Relationship Id="rId4" Type="http://schemas.microsoft.com/office/2007/relationships/hdphoto" Target="../media/hdphoto3.wdp"/><Relationship Id="rId9" Type="http://schemas.openxmlformats.org/officeDocument/2006/relationships/image" Target="../media/image51.png"/><Relationship Id="rId1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microsoft.com/office/2007/relationships/hdphoto" Target="../media/hdphoto9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14.sv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Picture 4" descr="The entrance to the Rossmann drugstore shop in Ostrava with red banner and  logo of the company Stock Photo | Adobe Stock">
            <a:extLst>
              <a:ext uri="{FF2B5EF4-FFF2-40B4-BE49-F238E27FC236}">
                <a16:creationId xmlns:a16="http://schemas.microsoft.com/office/drawing/2014/main" id="{47D592A0-5616-3372-238B-D5C7CB246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1" r="413"/>
          <a:stretch/>
        </p:blipFill>
        <p:spPr bwMode="auto">
          <a:xfrm>
            <a:off x="3383" y="0"/>
            <a:ext cx="3374644" cy="683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4" descr="The entrance to the Rossmann drugstore shop in Ostrava with red banner and  logo of the company Stock Photo | Adobe Stock">
            <a:extLst>
              <a:ext uri="{FF2B5EF4-FFF2-40B4-BE49-F238E27FC236}">
                <a16:creationId xmlns:a16="http://schemas.microsoft.com/office/drawing/2014/main" id="{C087A0CA-7EAA-0866-6F60-20B86088A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7" r="10276" b="47"/>
          <a:stretch/>
        </p:blipFill>
        <p:spPr bwMode="auto">
          <a:xfrm>
            <a:off x="3410818" y="0"/>
            <a:ext cx="9236613" cy="686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1EFFE2-48DC-D617-4594-F02FFFC8B339}"/>
              </a:ext>
            </a:extLst>
          </p:cNvPr>
          <p:cNvSpPr/>
          <p:nvPr/>
        </p:nvSpPr>
        <p:spPr>
          <a:xfrm>
            <a:off x="-5924" y="0"/>
            <a:ext cx="12653355" cy="6834062"/>
          </a:xfrm>
          <a:prstGeom prst="rect">
            <a:avLst/>
          </a:prstGeom>
          <a:solidFill>
            <a:srgbClr val="00206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A227D1-7182-70E9-5874-84325608DCF3}"/>
              </a:ext>
            </a:extLst>
          </p:cNvPr>
          <p:cNvSpPr/>
          <p:nvPr/>
        </p:nvSpPr>
        <p:spPr>
          <a:xfrm rot="1764247">
            <a:off x="4805185" y="-914686"/>
            <a:ext cx="1555880" cy="86634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5" name="Freeform: Shape 1084">
            <a:extLst>
              <a:ext uri="{FF2B5EF4-FFF2-40B4-BE49-F238E27FC236}">
                <a16:creationId xmlns:a16="http://schemas.microsoft.com/office/drawing/2014/main" id="{52C925E0-727A-DF08-5CDD-8F722BAAB54B}"/>
              </a:ext>
            </a:extLst>
          </p:cNvPr>
          <p:cNvSpPr/>
          <p:nvPr/>
        </p:nvSpPr>
        <p:spPr>
          <a:xfrm>
            <a:off x="0" y="0"/>
            <a:ext cx="8397702" cy="6858000"/>
          </a:xfrm>
          <a:custGeom>
            <a:avLst/>
            <a:gdLst>
              <a:gd name="connsiteX0" fmla="*/ 0 w 8397702"/>
              <a:gd name="connsiteY0" fmla="*/ 0 h 6858000"/>
              <a:gd name="connsiteX1" fmla="*/ 3751385 w 8397702"/>
              <a:gd name="connsiteY1" fmla="*/ 0 h 6858000"/>
              <a:gd name="connsiteX2" fmla="*/ 3751385 w 8397702"/>
              <a:gd name="connsiteY2" fmla="*/ 4 h 6858000"/>
              <a:gd name="connsiteX3" fmla="*/ 8397702 w 8397702"/>
              <a:gd name="connsiteY3" fmla="*/ 4 h 6858000"/>
              <a:gd name="connsiteX4" fmla="*/ 3751385 w 8397702"/>
              <a:gd name="connsiteY4" fmla="*/ 6833476 h 6858000"/>
              <a:gd name="connsiteX5" fmla="*/ 3751385 w 8397702"/>
              <a:gd name="connsiteY5" fmla="*/ 6858000 h 6858000"/>
              <a:gd name="connsiteX6" fmla="*/ 3734710 w 8397702"/>
              <a:gd name="connsiteY6" fmla="*/ 6858000 h 6858000"/>
              <a:gd name="connsiteX7" fmla="*/ 0 w 83977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7702" h="6858000">
                <a:moveTo>
                  <a:pt x="0" y="0"/>
                </a:moveTo>
                <a:lnTo>
                  <a:pt x="3751385" y="0"/>
                </a:lnTo>
                <a:lnTo>
                  <a:pt x="3751385" y="4"/>
                </a:lnTo>
                <a:lnTo>
                  <a:pt x="8397702" y="4"/>
                </a:lnTo>
                <a:lnTo>
                  <a:pt x="3751385" y="6833476"/>
                </a:lnTo>
                <a:lnTo>
                  <a:pt x="3751385" y="6858000"/>
                </a:lnTo>
                <a:lnTo>
                  <a:pt x="37347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90000"/>
              <a:lumOff val="1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pic>
        <p:nvPicPr>
          <p:cNvPr id="5" name="Picture 4" descr="Sales Forecasting: 5 Tips To Improve Your Process (Supported By A Case  Study)">
            <a:extLst>
              <a:ext uri="{FF2B5EF4-FFF2-40B4-BE49-F238E27FC236}">
                <a16:creationId xmlns:a16="http://schemas.microsoft.com/office/drawing/2014/main" id="{DC007601-F58E-13CB-26DA-6FFDF3EFB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24" y="0"/>
            <a:ext cx="8397702" cy="6834062"/>
          </a:xfrm>
          <a:custGeom>
            <a:avLst/>
            <a:gdLst>
              <a:gd name="connsiteX0" fmla="*/ 0 w 8397702"/>
              <a:gd name="connsiteY0" fmla="*/ 0 h 6834062"/>
              <a:gd name="connsiteX1" fmla="*/ 3751385 w 8397702"/>
              <a:gd name="connsiteY1" fmla="*/ 0 h 6834062"/>
              <a:gd name="connsiteX2" fmla="*/ 3751385 w 8397702"/>
              <a:gd name="connsiteY2" fmla="*/ 4 h 6834062"/>
              <a:gd name="connsiteX3" fmla="*/ 8397702 w 8397702"/>
              <a:gd name="connsiteY3" fmla="*/ 4 h 6834062"/>
              <a:gd name="connsiteX4" fmla="*/ 3751385 w 8397702"/>
              <a:gd name="connsiteY4" fmla="*/ 6809624 h 6834062"/>
              <a:gd name="connsiteX5" fmla="*/ 3751385 w 8397702"/>
              <a:gd name="connsiteY5" fmla="*/ 6834062 h 6834062"/>
              <a:gd name="connsiteX6" fmla="*/ 3734710 w 8397702"/>
              <a:gd name="connsiteY6" fmla="*/ 6834062 h 6834062"/>
              <a:gd name="connsiteX7" fmla="*/ 0 w 8397702"/>
              <a:gd name="connsiteY7" fmla="*/ 6834062 h 683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97702" h="6834062">
                <a:moveTo>
                  <a:pt x="0" y="0"/>
                </a:moveTo>
                <a:lnTo>
                  <a:pt x="3751385" y="0"/>
                </a:lnTo>
                <a:lnTo>
                  <a:pt x="3751385" y="4"/>
                </a:lnTo>
                <a:lnTo>
                  <a:pt x="8397702" y="4"/>
                </a:lnTo>
                <a:lnTo>
                  <a:pt x="3751385" y="6809624"/>
                </a:lnTo>
                <a:lnTo>
                  <a:pt x="3751385" y="6834062"/>
                </a:lnTo>
                <a:lnTo>
                  <a:pt x="3734710" y="6834062"/>
                </a:lnTo>
                <a:lnTo>
                  <a:pt x="0" y="68340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D69D2-527E-2569-3CDF-47A95B602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447" y="1077263"/>
            <a:ext cx="5522176" cy="165576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AU" sz="5900" b="1" err="1">
                <a:ln>
                  <a:solidFill>
                    <a:schemeClr val="bg1"/>
                  </a:solidFill>
                </a:ln>
                <a:noFill/>
              </a:rPr>
              <a:t>Rossmann</a:t>
            </a:r>
            <a:r>
              <a:rPr lang="en-AU" sz="5900" b="1">
                <a:ln>
                  <a:solidFill>
                    <a:schemeClr val="bg1"/>
                  </a:solidFill>
                </a:ln>
                <a:noFill/>
              </a:rPr>
              <a:t> </a:t>
            </a:r>
            <a:r>
              <a:rPr lang="en-US" altLang="zh-CN" sz="5900" b="1">
                <a:ln>
                  <a:solidFill>
                    <a:schemeClr val="bg1"/>
                  </a:solidFill>
                </a:ln>
                <a:noFill/>
              </a:rPr>
              <a:t>S</a:t>
            </a:r>
            <a:r>
              <a:rPr lang="en-AU" sz="5900" b="1">
                <a:ln>
                  <a:solidFill>
                    <a:schemeClr val="bg1"/>
                  </a:solidFill>
                </a:ln>
                <a:noFill/>
              </a:rPr>
              <a:t>ales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DED8B-684C-8898-F808-22ABB7CD6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547" y="3631296"/>
            <a:ext cx="43053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AU" sz="2000" b="1" u="sng">
                <a:solidFill>
                  <a:schemeClr val="bg1"/>
                </a:solidFill>
                <a:ea typeface="+mn-lt"/>
                <a:cs typeface="+mn-lt"/>
              </a:rPr>
              <a:t>Presented by</a:t>
            </a:r>
            <a:endParaRPr lang="en-AU" sz="2000" u="sng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en-AU" sz="1400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r>
              <a:rPr lang="en-AU" sz="1400">
                <a:solidFill>
                  <a:schemeClr val="bg1"/>
                </a:solidFill>
                <a:ea typeface="+mn-lt"/>
                <a:cs typeface="+mn-lt"/>
              </a:rPr>
              <a:t>Zhen Xue, Gue (33521352)</a:t>
            </a:r>
            <a:endParaRPr lang="en-US" sz="1400">
              <a:solidFill>
                <a:schemeClr val="bg1"/>
              </a:solidFill>
            </a:endParaRPr>
          </a:p>
          <a:p>
            <a:pPr algn="l"/>
            <a:r>
              <a:rPr lang="en-AU" sz="1400">
                <a:solidFill>
                  <a:schemeClr val="bg1"/>
                </a:solidFill>
                <a:ea typeface="+mn-lt"/>
                <a:cs typeface="+mn-lt"/>
              </a:rPr>
              <a:t>Chun Kei, Chow (33520771)</a:t>
            </a:r>
            <a:endParaRPr lang="en-AU" sz="1400">
              <a:solidFill>
                <a:schemeClr val="bg1"/>
              </a:solidFill>
            </a:endParaRPr>
          </a:p>
          <a:p>
            <a:pPr algn="l"/>
            <a:r>
              <a:rPr lang="en-AU" sz="1400">
                <a:solidFill>
                  <a:schemeClr val="bg1"/>
                </a:solidFill>
                <a:ea typeface="+mn-lt"/>
                <a:cs typeface="+mn-lt"/>
              </a:rPr>
              <a:t>Sunaina, </a:t>
            </a:r>
            <a:r>
              <a:rPr lang="en-AU" sz="1400" err="1">
                <a:solidFill>
                  <a:schemeClr val="bg1"/>
                </a:solidFill>
                <a:ea typeface="+mn-lt"/>
                <a:cs typeface="+mn-lt"/>
              </a:rPr>
              <a:t>Rayaprol</a:t>
            </a:r>
            <a:r>
              <a:rPr lang="en-AU" sz="1400">
                <a:solidFill>
                  <a:schemeClr val="bg1"/>
                </a:solidFill>
                <a:ea typeface="+mn-lt"/>
                <a:cs typeface="+mn-lt"/>
              </a:rPr>
              <a:t> (33944091)</a:t>
            </a:r>
            <a:endParaRPr lang="en-AU" sz="1400">
              <a:solidFill>
                <a:schemeClr val="bg1"/>
              </a:solidFill>
            </a:endParaRPr>
          </a:p>
          <a:p>
            <a:pPr algn="l"/>
            <a:r>
              <a:rPr lang="en-AU" sz="1400">
                <a:solidFill>
                  <a:schemeClr val="bg1"/>
                </a:solidFill>
                <a:ea typeface="+mn-lt"/>
                <a:cs typeface="+mn-lt"/>
              </a:rPr>
              <a:t>Hui Shawn, Lim (34017259)</a:t>
            </a:r>
            <a:endParaRPr lang="en-AU" sz="1400">
              <a:solidFill>
                <a:schemeClr val="bg1"/>
              </a:solidFill>
            </a:endParaRPr>
          </a:p>
          <a:p>
            <a:pPr algn="l"/>
            <a:endParaRPr lang="en-AU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05E03F-7DDB-5B6E-4664-21DE425D9E3A}"/>
              </a:ext>
            </a:extLst>
          </p:cNvPr>
          <p:cNvCxnSpPr/>
          <p:nvPr/>
        </p:nvCxnSpPr>
        <p:spPr>
          <a:xfrm flipH="1">
            <a:off x="-297611" y="7787640"/>
            <a:ext cx="139182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6" name="Title 1">
            <a:extLst>
              <a:ext uri="{FF2B5EF4-FFF2-40B4-BE49-F238E27FC236}">
                <a16:creationId xmlns:a16="http://schemas.microsoft.com/office/drawing/2014/main" id="{14ECF60D-C332-6C35-5762-3125A6465ED4}"/>
              </a:ext>
            </a:extLst>
          </p:cNvPr>
          <p:cNvSpPr txBox="1">
            <a:spLocks/>
          </p:cNvSpPr>
          <p:nvPr/>
        </p:nvSpPr>
        <p:spPr>
          <a:xfrm>
            <a:off x="671547" y="1054271"/>
            <a:ext cx="5522176" cy="1655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AU" sz="5900" b="1" err="1">
                <a:solidFill>
                  <a:schemeClr val="bg1"/>
                </a:solidFill>
              </a:rPr>
              <a:t>Rossmann</a:t>
            </a:r>
            <a:r>
              <a:rPr lang="en-AU" sz="5900" b="1">
                <a:solidFill>
                  <a:schemeClr val="bg1"/>
                </a:solidFill>
              </a:rPr>
              <a:t> </a:t>
            </a:r>
            <a:r>
              <a:rPr lang="en-US" altLang="zh-CN" sz="5900" b="1">
                <a:solidFill>
                  <a:schemeClr val="bg1"/>
                </a:solidFill>
              </a:rPr>
              <a:t>S</a:t>
            </a:r>
            <a:r>
              <a:rPr lang="en-AU" sz="5900" b="1">
                <a:solidFill>
                  <a:schemeClr val="bg1"/>
                </a:solidFill>
              </a:rPr>
              <a:t>ales Forecasting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5008C9-834D-5DE6-3B1F-59F431C0D68A}"/>
              </a:ext>
            </a:extLst>
          </p:cNvPr>
          <p:cNvCxnSpPr/>
          <p:nvPr/>
        </p:nvCxnSpPr>
        <p:spPr>
          <a:xfrm>
            <a:off x="550964" y="579120"/>
            <a:ext cx="35509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134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B7EED-5567-68FE-DA82-55FE7958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555A19B3-A9E2-9606-9816-EEE3D1F64BD4}"/>
              </a:ext>
            </a:extLst>
          </p:cNvPr>
          <p:cNvSpPr/>
          <p:nvPr/>
        </p:nvSpPr>
        <p:spPr>
          <a:xfrm>
            <a:off x="0" y="2232875"/>
            <a:ext cx="12192000" cy="4625125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40" name="TextBox 5139">
            <a:extLst>
              <a:ext uri="{FF2B5EF4-FFF2-40B4-BE49-F238E27FC236}">
                <a16:creationId xmlns:a16="http://schemas.microsoft.com/office/drawing/2014/main" id="{589DC13B-8C73-9D5E-B1A1-6D76CE1E30AD}"/>
              </a:ext>
            </a:extLst>
          </p:cNvPr>
          <p:cNvSpPr txBox="1"/>
          <p:nvPr/>
        </p:nvSpPr>
        <p:spPr>
          <a:xfrm>
            <a:off x="420095" y="3543706"/>
            <a:ext cx="939195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000">
                <a:ea typeface="等线"/>
              </a:rPr>
              <a:t>The first 3 observations of the combined data frame:</a:t>
            </a:r>
            <a:endParaRPr lang="en-AU" sz="2000">
              <a:ea typeface="等线"/>
            </a:endParaRPr>
          </a:p>
        </p:txBody>
      </p:sp>
      <p:sp>
        <p:nvSpPr>
          <p:cNvPr id="5141" name="TextBox 5140">
            <a:extLst>
              <a:ext uri="{FF2B5EF4-FFF2-40B4-BE49-F238E27FC236}">
                <a16:creationId xmlns:a16="http://schemas.microsoft.com/office/drawing/2014/main" id="{F49D84FD-E86D-F408-A67D-8631C70D1815}"/>
              </a:ext>
            </a:extLst>
          </p:cNvPr>
          <p:cNvSpPr txBox="1"/>
          <p:nvPr/>
        </p:nvSpPr>
        <p:spPr>
          <a:xfrm>
            <a:off x="420095" y="2749756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Overview of Preprocessed Data</a:t>
            </a:r>
            <a:endParaRPr lang="en-AU" sz="2400" b="1"/>
          </a:p>
        </p:txBody>
      </p:sp>
      <p:pic>
        <p:nvPicPr>
          <p:cNvPr id="4" name="Picture 3" descr="A screenshot of a screen&#10;&#10;Description automatically generated">
            <a:extLst>
              <a:ext uri="{FF2B5EF4-FFF2-40B4-BE49-F238E27FC236}">
                <a16:creationId xmlns:a16="http://schemas.microsoft.com/office/drawing/2014/main" id="{68C3CB2F-8803-6204-368B-DC5AA03C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57" y="4276101"/>
            <a:ext cx="11460885" cy="131504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020BD7-9287-3064-B8AE-6518CCF1B3F9}"/>
              </a:ext>
            </a:extLst>
          </p:cNvPr>
          <p:cNvGrpSpPr/>
          <p:nvPr/>
        </p:nvGrpSpPr>
        <p:grpSpPr>
          <a:xfrm>
            <a:off x="0" y="0"/>
            <a:ext cx="12227025" cy="2277781"/>
            <a:chOff x="0" y="0"/>
            <a:chExt cx="12227025" cy="2277781"/>
          </a:xfrm>
        </p:grpSpPr>
        <p:pic>
          <p:nvPicPr>
            <p:cNvPr id="5" name="Picture 2" descr="8,900+ Pharmacy Counter Stock Photos, Pictures &amp; Royalty-Free Images -  iStock | Pharmacy shelves, Pharmacy, Pharmacist">
              <a:extLst>
                <a:ext uri="{FF2B5EF4-FFF2-40B4-BE49-F238E27FC236}">
                  <a16:creationId xmlns:a16="http://schemas.microsoft.com/office/drawing/2014/main" id="{D1F449A4-9451-510D-383A-F5EB301C3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  <a14:imgEffect>
                        <a14:colorTemperature colorTemp="47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51" b="21089"/>
            <a:stretch/>
          </p:blipFill>
          <p:spPr bwMode="auto">
            <a:xfrm>
              <a:off x="0" y="0"/>
              <a:ext cx="12227025" cy="2277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1FE585-4B5B-FE3F-933F-B5BC5D5EBC79}"/>
                </a:ext>
              </a:extLst>
            </p:cNvPr>
            <p:cNvSpPr/>
            <p:nvPr/>
          </p:nvSpPr>
          <p:spPr>
            <a:xfrm>
              <a:off x="0" y="0"/>
              <a:ext cx="12192000" cy="2277781"/>
            </a:xfrm>
            <a:prstGeom prst="rect">
              <a:avLst/>
            </a:prstGeom>
            <a:solidFill>
              <a:schemeClr val="tx2">
                <a:lumMod val="90000"/>
                <a:lumOff val="1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F7954A-F361-07BC-31CC-74FA1273273A}"/>
                </a:ext>
              </a:extLst>
            </p:cNvPr>
            <p:cNvSpPr txBox="1"/>
            <p:nvPr/>
          </p:nvSpPr>
          <p:spPr>
            <a:xfrm>
              <a:off x="2148345" y="747952"/>
              <a:ext cx="89463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  <a:endParaRPr lang="en-AU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F623B28-3ED8-E066-1C39-EB4081020D26}"/>
                </a:ext>
              </a:extLst>
            </p:cNvPr>
            <p:cNvCxnSpPr/>
            <p:nvPr/>
          </p:nvCxnSpPr>
          <p:spPr>
            <a:xfrm>
              <a:off x="837744" y="546640"/>
              <a:ext cx="34724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634D357C-5B2D-1BFB-EE63-CDCBBAA81F9D}"/>
                </a:ext>
              </a:extLst>
            </p:cNvPr>
            <p:cNvSpPr txBox="1">
              <a:spLocks/>
            </p:cNvSpPr>
            <p:nvPr/>
          </p:nvSpPr>
          <p:spPr>
            <a:xfrm>
              <a:off x="469134" y="1095959"/>
              <a:ext cx="1501140" cy="6676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lephant Pro" panose="00000500000000000000" pitchFamily="2" charset="0"/>
                  <a:ea typeface="BIZ UDPGothic" panose="020B0400000000000000" pitchFamily="34" charset="-128"/>
                  <a:cs typeface="Arial"/>
                </a:rPr>
                <a:t>02</a:t>
              </a:r>
              <a:endPara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65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EDF61-759D-6BE5-5B79-98518C7FC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RMANY, Bonn, Exterior view of a branch of Rossmann Drogerie-Markt, News  Photo - Getty Images">
            <a:extLst>
              <a:ext uri="{FF2B5EF4-FFF2-40B4-BE49-F238E27FC236}">
                <a16:creationId xmlns:a16="http://schemas.microsoft.com/office/drawing/2014/main" id="{CD84D7B5-45A7-2794-5F58-352D5BAAD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39" r="1470" b="57622"/>
          <a:stretch/>
        </p:blipFill>
        <p:spPr bwMode="auto">
          <a:xfrm>
            <a:off x="17511" y="-55911"/>
            <a:ext cx="12174489" cy="227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5122">
            <a:extLst>
              <a:ext uri="{FF2B5EF4-FFF2-40B4-BE49-F238E27FC236}">
                <a16:creationId xmlns:a16="http://schemas.microsoft.com/office/drawing/2014/main" id="{F6057FEF-9519-38A7-47FF-D0C1CF063C00}"/>
              </a:ext>
            </a:extLst>
          </p:cNvPr>
          <p:cNvSpPr/>
          <p:nvPr/>
        </p:nvSpPr>
        <p:spPr>
          <a:xfrm>
            <a:off x="0" y="2221871"/>
            <a:ext cx="12192000" cy="4625125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25" name="Rectangle 5124">
            <a:extLst>
              <a:ext uri="{FF2B5EF4-FFF2-40B4-BE49-F238E27FC236}">
                <a16:creationId xmlns:a16="http://schemas.microsoft.com/office/drawing/2014/main" id="{FECF63D2-85FF-C999-2D5C-CAA6FA4838F0}"/>
              </a:ext>
            </a:extLst>
          </p:cNvPr>
          <p:cNvSpPr/>
          <p:nvPr/>
        </p:nvSpPr>
        <p:spPr>
          <a:xfrm>
            <a:off x="-16977" y="-44906"/>
            <a:ext cx="12192000" cy="2277781"/>
          </a:xfrm>
          <a:prstGeom prst="rect">
            <a:avLst/>
          </a:prstGeom>
          <a:solidFill>
            <a:schemeClr val="tx2">
              <a:lumMod val="90000"/>
              <a:lumOff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7B110D0C-2E4E-080F-D101-855EC970EABA}"/>
              </a:ext>
            </a:extLst>
          </p:cNvPr>
          <p:cNvSpPr txBox="1"/>
          <p:nvPr/>
        </p:nvSpPr>
        <p:spPr>
          <a:xfrm>
            <a:off x="2165856" y="692041"/>
            <a:ext cx="8946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  <a:endParaRPr lang="en-AU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8E5FABA8-B793-6702-A8B4-9190A5348771}"/>
              </a:ext>
            </a:extLst>
          </p:cNvPr>
          <p:cNvCxnSpPr/>
          <p:nvPr/>
        </p:nvCxnSpPr>
        <p:spPr>
          <a:xfrm>
            <a:off x="855255" y="490729"/>
            <a:ext cx="347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8" name="Title 1">
            <a:extLst>
              <a:ext uri="{FF2B5EF4-FFF2-40B4-BE49-F238E27FC236}">
                <a16:creationId xmlns:a16="http://schemas.microsoft.com/office/drawing/2014/main" id="{F4B99942-6DDF-A457-1861-FF042A61B1C0}"/>
              </a:ext>
            </a:extLst>
          </p:cNvPr>
          <p:cNvSpPr txBox="1">
            <a:spLocks/>
          </p:cNvSpPr>
          <p:nvPr/>
        </p:nvSpPr>
        <p:spPr>
          <a:xfrm>
            <a:off x="486645" y="1040048"/>
            <a:ext cx="1501140" cy="66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/>
              </a:rPr>
              <a:t>03</a:t>
            </a:r>
            <a:endParaRPr lang="en-AU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 Pro" panose="00000500000000000000" pitchFamily="2" charset="0"/>
              <a:ea typeface="BIZ UDP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320B65-B6D0-88C9-8EAA-079EC1E17C8A}"/>
              </a:ext>
            </a:extLst>
          </p:cNvPr>
          <p:cNvSpPr/>
          <p:nvPr/>
        </p:nvSpPr>
        <p:spPr>
          <a:xfrm>
            <a:off x="486642" y="2520162"/>
            <a:ext cx="5983605" cy="684219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40" name="TextBox 5139">
            <a:extLst>
              <a:ext uri="{FF2B5EF4-FFF2-40B4-BE49-F238E27FC236}">
                <a16:creationId xmlns:a16="http://schemas.microsoft.com/office/drawing/2014/main" id="{BD8F3DD3-B40F-B147-228F-0723F161740C}"/>
              </a:ext>
            </a:extLst>
          </p:cNvPr>
          <p:cNvSpPr txBox="1"/>
          <p:nvPr/>
        </p:nvSpPr>
        <p:spPr>
          <a:xfrm>
            <a:off x="692942" y="2659285"/>
            <a:ext cx="2270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Observation</a:t>
            </a:r>
            <a:endParaRPr lang="en-AU" sz="2400" b="1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5D57577-A7B6-D686-F46B-C753C0ACA04D}"/>
              </a:ext>
            </a:extLst>
          </p:cNvPr>
          <p:cNvSpPr txBox="1">
            <a:spLocks/>
          </p:cNvSpPr>
          <p:nvPr/>
        </p:nvSpPr>
        <p:spPr>
          <a:xfrm>
            <a:off x="855259" y="3491668"/>
            <a:ext cx="5524160" cy="7780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AU" sz="1600">
                <a:solidFill>
                  <a:srgbClr val="202122"/>
                </a:solidFill>
                <a:latin typeface="Arial"/>
                <a:cs typeface="Arial"/>
              </a:rPr>
              <a:t>Moreover, we still found missing values in:</a:t>
            </a:r>
          </a:p>
          <a:p>
            <a:pPr algn="l">
              <a:lnSpc>
                <a:spcPct val="110000"/>
              </a:lnSpc>
            </a:pPr>
            <a:r>
              <a:rPr lang="en-AU" sz="1600" i="1" err="1">
                <a:solidFill>
                  <a:srgbClr val="202122"/>
                </a:solidFill>
                <a:latin typeface="Arial"/>
                <a:cs typeface="Arial"/>
              </a:rPr>
              <a:t>CompeitionOpenSinceMonth</a:t>
            </a:r>
            <a:r>
              <a:rPr lang="en-AU" sz="1600" i="1">
                <a:solidFill>
                  <a:srgbClr val="202122"/>
                </a:solidFill>
                <a:latin typeface="Arial"/>
                <a:cs typeface="Arial"/>
              </a:rPr>
              <a:t>, </a:t>
            </a:r>
            <a:r>
              <a:rPr lang="en-AU" sz="1600" i="1" err="1">
                <a:solidFill>
                  <a:srgbClr val="202122"/>
                </a:solidFill>
                <a:latin typeface="Arial"/>
                <a:cs typeface="Arial"/>
              </a:rPr>
              <a:t>CompetitionOpenSinceYear</a:t>
            </a:r>
            <a:r>
              <a:rPr lang="en-AU" sz="1600" i="1">
                <a:solidFill>
                  <a:srgbClr val="202122"/>
                </a:solidFill>
                <a:latin typeface="Arial"/>
                <a:cs typeface="Arial"/>
              </a:rPr>
              <a:t>, Promo2SinceWeek, Promo2SinceYear, </a:t>
            </a:r>
            <a:r>
              <a:rPr lang="en-AU" sz="1600" i="1" err="1">
                <a:solidFill>
                  <a:srgbClr val="202122"/>
                </a:solidFill>
                <a:latin typeface="Arial"/>
                <a:cs typeface="Arial"/>
              </a:rPr>
              <a:t>PromoInterval</a:t>
            </a:r>
            <a:endParaRPr lang="en-US" sz="1600" i="1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08759-FAAC-7CF0-4777-ADC029B65B77}"/>
              </a:ext>
            </a:extLst>
          </p:cNvPr>
          <p:cNvSpPr txBox="1"/>
          <p:nvPr/>
        </p:nvSpPr>
        <p:spPr>
          <a:xfrm>
            <a:off x="855255" y="5808916"/>
            <a:ext cx="61086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AU" sz="1600">
                <a:latin typeface="Arial"/>
                <a:cs typeface="Arial"/>
              </a:rPr>
              <a:t>Thus, we decided to further inspect the nature of these missing values.</a:t>
            </a:r>
            <a:endParaRPr lang="en-AU" sz="1600" i="1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C46BF5-85E4-C038-C985-132A58042DD4}"/>
              </a:ext>
            </a:extLst>
          </p:cNvPr>
          <p:cNvCxnSpPr>
            <a:cxnSpLocks/>
          </p:cNvCxnSpPr>
          <p:nvPr/>
        </p:nvCxnSpPr>
        <p:spPr>
          <a:xfrm flipV="1">
            <a:off x="692942" y="3440617"/>
            <a:ext cx="0" cy="109381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FA1FF9-66CD-1650-E27F-F671A6B6E249}"/>
              </a:ext>
            </a:extLst>
          </p:cNvPr>
          <p:cNvSpPr/>
          <p:nvPr/>
        </p:nvSpPr>
        <p:spPr>
          <a:xfrm>
            <a:off x="486643" y="4809121"/>
            <a:ext cx="5983604" cy="684219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D73568-6355-9A37-CB9E-63047BCB070E}"/>
              </a:ext>
            </a:extLst>
          </p:cNvPr>
          <p:cNvCxnSpPr>
            <a:cxnSpLocks/>
          </p:cNvCxnSpPr>
          <p:nvPr/>
        </p:nvCxnSpPr>
        <p:spPr>
          <a:xfrm flipV="1">
            <a:off x="692942" y="5734113"/>
            <a:ext cx="0" cy="87007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879F24-9806-5985-B083-B09667808437}"/>
              </a:ext>
            </a:extLst>
          </p:cNvPr>
          <p:cNvSpPr/>
          <p:nvPr/>
        </p:nvSpPr>
        <p:spPr>
          <a:xfrm>
            <a:off x="7095782" y="2515290"/>
            <a:ext cx="4609573" cy="684219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8D0715-703E-BB03-9932-745766445EBF}"/>
              </a:ext>
            </a:extLst>
          </p:cNvPr>
          <p:cNvSpPr txBox="1"/>
          <p:nvPr/>
        </p:nvSpPr>
        <p:spPr>
          <a:xfrm>
            <a:off x="7302082" y="2659285"/>
            <a:ext cx="2270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Result</a:t>
            </a:r>
            <a:endParaRPr lang="en-AU" sz="2400" b="1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3BAE640-52C9-F56E-30F8-39385A51E860}"/>
              </a:ext>
            </a:extLst>
          </p:cNvPr>
          <p:cNvCxnSpPr>
            <a:cxnSpLocks/>
          </p:cNvCxnSpPr>
          <p:nvPr/>
        </p:nvCxnSpPr>
        <p:spPr>
          <a:xfrm flipV="1">
            <a:off x="7302082" y="3440617"/>
            <a:ext cx="0" cy="1475915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4DBBEFC-2707-6952-066C-9784846C34C3}"/>
              </a:ext>
            </a:extLst>
          </p:cNvPr>
          <p:cNvSpPr txBox="1"/>
          <p:nvPr/>
        </p:nvSpPr>
        <p:spPr>
          <a:xfrm>
            <a:off x="7455296" y="5229455"/>
            <a:ext cx="426103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AU" sz="1600" b="1">
                <a:solidFill>
                  <a:srgbClr val="202122"/>
                </a:solidFill>
                <a:latin typeface="Arial"/>
                <a:ea typeface="+mn-lt"/>
                <a:cs typeface="Arial"/>
              </a:rPr>
              <a:t>Filled in the missing values with: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D5E038-D730-CA5A-211B-79E1E1AE374D}"/>
              </a:ext>
            </a:extLst>
          </p:cNvPr>
          <p:cNvCxnSpPr>
            <a:cxnSpLocks/>
          </p:cNvCxnSpPr>
          <p:nvPr/>
        </p:nvCxnSpPr>
        <p:spPr>
          <a:xfrm flipV="1">
            <a:off x="7302082" y="4916532"/>
            <a:ext cx="0" cy="158586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0AB3794-1BC3-68AB-3F26-E6C093A20ED0}"/>
              </a:ext>
            </a:extLst>
          </p:cNvPr>
          <p:cNvSpPr txBox="1"/>
          <p:nvPr/>
        </p:nvSpPr>
        <p:spPr>
          <a:xfrm>
            <a:off x="692941" y="4916532"/>
            <a:ext cx="2270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Method</a:t>
            </a:r>
            <a:endParaRPr lang="en-AU" sz="2400" b="1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7910C6D-248C-DD09-E457-01723D8BA168}"/>
              </a:ext>
            </a:extLst>
          </p:cNvPr>
          <p:cNvSpPr/>
          <p:nvPr/>
        </p:nvSpPr>
        <p:spPr>
          <a:xfrm>
            <a:off x="13430275" y="4925388"/>
            <a:ext cx="4046242" cy="1037314"/>
          </a:xfrm>
          <a:custGeom>
            <a:avLst/>
            <a:gdLst>
              <a:gd name="connsiteX0" fmla="*/ 84453 w 8178566"/>
              <a:gd name="connsiteY0" fmla="*/ 0 h 1452970"/>
              <a:gd name="connsiteX1" fmla="*/ 7936399 w 8178566"/>
              <a:gd name="connsiteY1" fmla="*/ 0 h 1452970"/>
              <a:gd name="connsiteX2" fmla="*/ 8178566 w 8178566"/>
              <a:gd name="connsiteY2" fmla="*/ 242167 h 1452970"/>
              <a:gd name="connsiteX3" fmla="*/ 8178566 w 8178566"/>
              <a:gd name="connsiteY3" fmla="*/ 1210803 h 1452970"/>
              <a:gd name="connsiteX4" fmla="*/ 7936399 w 8178566"/>
              <a:gd name="connsiteY4" fmla="*/ 1452970 h 1452970"/>
              <a:gd name="connsiteX5" fmla="*/ 84453 w 8178566"/>
              <a:gd name="connsiteY5" fmla="*/ 1452970 h 1452970"/>
              <a:gd name="connsiteX6" fmla="*/ 35648 w 8178566"/>
              <a:gd name="connsiteY6" fmla="*/ 1448050 h 1452970"/>
              <a:gd name="connsiteX7" fmla="*/ 0 w 8178566"/>
              <a:gd name="connsiteY7" fmla="*/ 1436984 h 1452970"/>
              <a:gd name="connsiteX8" fmla="*/ 138891 w 8178566"/>
              <a:gd name="connsiteY8" fmla="*/ 1395879 h 1452970"/>
              <a:gd name="connsiteX9" fmla="*/ 604286 w 8178566"/>
              <a:gd name="connsiteY9" fmla="*/ 726485 h 1452970"/>
              <a:gd name="connsiteX10" fmla="*/ 138891 w 8178566"/>
              <a:gd name="connsiteY10" fmla="*/ 57091 h 1452970"/>
              <a:gd name="connsiteX11" fmla="*/ 0 w 8178566"/>
              <a:gd name="connsiteY11" fmla="*/ 15986 h 1452970"/>
              <a:gd name="connsiteX12" fmla="*/ 35648 w 8178566"/>
              <a:gd name="connsiteY12" fmla="*/ 4920 h 1452970"/>
              <a:gd name="connsiteX13" fmla="*/ 84453 w 8178566"/>
              <a:gd name="connsiteY13" fmla="*/ 0 h 145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8566" h="1452970">
                <a:moveTo>
                  <a:pt x="84453" y="0"/>
                </a:moveTo>
                <a:lnTo>
                  <a:pt x="7936399" y="0"/>
                </a:lnTo>
                <a:cubicBezTo>
                  <a:pt x="8070144" y="0"/>
                  <a:pt x="8178566" y="108422"/>
                  <a:pt x="8178566" y="242167"/>
                </a:cubicBezTo>
                <a:lnTo>
                  <a:pt x="8178566" y="1210803"/>
                </a:lnTo>
                <a:cubicBezTo>
                  <a:pt x="8178566" y="1344548"/>
                  <a:pt x="8070144" y="1452970"/>
                  <a:pt x="7936399" y="1452970"/>
                </a:cubicBezTo>
                <a:lnTo>
                  <a:pt x="84453" y="1452970"/>
                </a:lnTo>
                <a:cubicBezTo>
                  <a:pt x="67735" y="1452970"/>
                  <a:pt x="51413" y="1451276"/>
                  <a:pt x="35648" y="1448050"/>
                </a:cubicBezTo>
                <a:lnTo>
                  <a:pt x="0" y="1436984"/>
                </a:lnTo>
                <a:lnTo>
                  <a:pt x="138891" y="1395879"/>
                </a:lnTo>
                <a:cubicBezTo>
                  <a:pt x="412384" y="1285593"/>
                  <a:pt x="604286" y="1027405"/>
                  <a:pt x="604286" y="726485"/>
                </a:cubicBezTo>
                <a:cubicBezTo>
                  <a:pt x="604286" y="425565"/>
                  <a:pt x="412384" y="167377"/>
                  <a:pt x="138891" y="57091"/>
                </a:cubicBezTo>
                <a:lnTo>
                  <a:pt x="0" y="15986"/>
                </a:lnTo>
                <a:lnTo>
                  <a:pt x="35648" y="4920"/>
                </a:lnTo>
                <a:cubicBezTo>
                  <a:pt x="51413" y="1694"/>
                  <a:pt x="67735" y="0"/>
                  <a:pt x="84453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MY" sz="2800" b="1"/>
              <a:t>Simple Imputation</a:t>
            </a:r>
            <a:endParaRPr lang="en-AU" sz="2800" b="1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0A8986A-4B02-20CD-6E08-D9842816FD5C}"/>
              </a:ext>
            </a:extLst>
          </p:cNvPr>
          <p:cNvSpPr/>
          <p:nvPr/>
        </p:nvSpPr>
        <p:spPr>
          <a:xfrm>
            <a:off x="12536924" y="4925388"/>
            <a:ext cx="1044500" cy="1037314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b="1"/>
              <a:t>1</a:t>
            </a:r>
            <a:endParaRPr lang="en-AU" sz="320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0B39AE-6438-F493-8F87-0964B592B34A}"/>
              </a:ext>
            </a:extLst>
          </p:cNvPr>
          <p:cNvSpPr txBox="1"/>
          <p:nvPr/>
        </p:nvSpPr>
        <p:spPr>
          <a:xfrm>
            <a:off x="16622072" y="2736038"/>
            <a:ext cx="2676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/>
              <a:t>Imputation</a:t>
            </a:r>
            <a:endParaRPr lang="en-AU" sz="3600" b="1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C2C3BC-E974-6830-27E9-B685BB12BF82}"/>
              </a:ext>
            </a:extLst>
          </p:cNvPr>
          <p:cNvGrpSpPr/>
          <p:nvPr/>
        </p:nvGrpSpPr>
        <p:grpSpPr>
          <a:xfrm>
            <a:off x="14679014" y="3068201"/>
            <a:ext cx="1748524" cy="1181240"/>
            <a:chOff x="3020992" y="3576808"/>
            <a:chExt cx="1596728" cy="103731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17AF0D1-2C02-0DB2-C5C9-BA97A750D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992" y="3576808"/>
              <a:ext cx="503113" cy="1037314"/>
            </a:xfrm>
            <a:prstGeom prst="line">
              <a:avLst/>
            </a:prstGeom>
            <a:ln w="38100" cap="rnd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C3A262-0887-9C1F-F7AA-DA73ECFB8AC3}"/>
                </a:ext>
              </a:extLst>
            </p:cNvPr>
            <p:cNvCxnSpPr>
              <a:cxnSpLocks/>
            </p:cNvCxnSpPr>
            <p:nvPr/>
          </p:nvCxnSpPr>
          <p:spPr>
            <a:xfrm>
              <a:off x="3524105" y="3587812"/>
              <a:ext cx="1093615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4" name="Arc 1023">
            <a:extLst>
              <a:ext uri="{FF2B5EF4-FFF2-40B4-BE49-F238E27FC236}">
                <a16:creationId xmlns:a16="http://schemas.microsoft.com/office/drawing/2014/main" id="{8B34B4EB-5361-61A2-E228-B9AD015519B1}"/>
              </a:ext>
            </a:extLst>
          </p:cNvPr>
          <p:cNvSpPr/>
          <p:nvPr/>
        </p:nvSpPr>
        <p:spPr>
          <a:xfrm>
            <a:off x="12227747" y="4634045"/>
            <a:ext cx="1511706" cy="1620000"/>
          </a:xfrm>
          <a:prstGeom prst="arc">
            <a:avLst>
              <a:gd name="adj1" fmla="val 4790930"/>
              <a:gd name="adj2" fmla="val 16251313"/>
            </a:avLst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8E0DAB9A-AD50-0758-9ADA-48E78519FBB2}"/>
              </a:ext>
            </a:extLst>
          </p:cNvPr>
          <p:cNvCxnSpPr>
            <a:cxnSpLocks/>
          </p:cNvCxnSpPr>
          <p:nvPr/>
        </p:nvCxnSpPr>
        <p:spPr>
          <a:xfrm flipV="1">
            <a:off x="12983600" y="4615393"/>
            <a:ext cx="4492917" cy="18652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6FD82E6E-4EB6-B60A-1069-AA75982AB7AC}"/>
              </a:ext>
            </a:extLst>
          </p:cNvPr>
          <p:cNvGrpSpPr/>
          <p:nvPr/>
        </p:nvGrpSpPr>
        <p:grpSpPr>
          <a:xfrm>
            <a:off x="18269401" y="4821657"/>
            <a:ext cx="4939593" cy="1037314"/>
            <a:chOff x="6565081" y="4821657"/>
            <a:chExt cx="4939593" cy="1037314"/>
          </a:xfrm>
        </p:grpSpPr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3D1DAEF7-FFDC-241B-17CB-01DFC8BBF425}"/>
                </a:ext>
              </a:extLst>
            </p:cNvPr>
            <p:cNvSpPr/>
            <p:nvPr/>
          </p:nvSpPr>
          <p:spPr>
            <a:xfrm>
              <a:off x="7458432" y="4821657"/>
              <a:ext cx="4046242" cy="1037314"/>
            </a:xfrm>
            <a:custGeom>
              <a:avLst/>
              <a:gdLst>
                <a:gd name="connsiteX0" fmla="*/ 84453 w 8178566"/>
                <a:gd name="connsiteY0" fmla="*/ 0 h 1452970"/>
                <a:gd name="connsiteX1" fmla="*/ 7936399 w 8178566"/>
                <a:gd name="connsiteY1" fmla="*/ 0 h 1452970"/>
                <a:gd name="connsiteX2" fmla="*/ 8178566 w 8178566"/>
                <a:gd name="connsiteY2" fmla="*/ 242167 h 1452970"/>
                <a:gd name="connsiteX3" fmla="*/ 8178566 w 8178566"/>
                <a:gd name="connsiteY3" fmla="*/ 1210803 h 1452970"/>
                <a:gd name="connsiteX4" fmla="*/ 7936399 w 8178566"/>
                <a:gd name="connsiteY4" fmla="*/ 1452970 h 1452970"/>
                <a:gd name="connsiteX5" fmla="*/ 84453 w 8178566"/>
                <a:gd name="connsiteY5" fmla="*/ 1452970 h 1452970"/>
                <a:gd name="connsiteX6" fmla="*/ 35648 w 8178566"/>
                <a:gd name="connsiteY6" fmla="*/ 1448050 h 1452970"/>
                <a:gd name="connsiteX7" fmla="*/ 0 w 8178566"/>
                <a:gd name="connsiteY7" fmla="*/ 1436984 h 1452970"/>
                <a:gd name="connsiteX8" fmla="*/ 138891 w 8178566"/>
                <a:gd name="connsiteY8" fmla="*/ 1395879 h 1452970"/>
                <a:gd name="connsiteX9" fmla="*/ 604286 w 8178566"/>
                <a:gd name="connsiteY9" fmla="*/ 726485 h 1452970"/>
                <a:gd name="connsiteX10" fmla="*/ 138891 w 8178566"/>
                <a:gd name="connsiteY10" fmla="*/ 57091 h 1452970"/>
                <a:gd name="connsiteX11" fmla="*/ 0 w 8178566"/>
                <a:gd name="connsiteY11" fmla="*/ 15986 h 1452970"/>
                <a:gd name="connsiteX12" fmla="*/ 35648 w 8178566"/>
                <a:gd name="connsiteY12" fmla="*/ 4920 h 1452970"/>
                <a:gd name="connsiteX13" fmla="*/ 84453 w 8178566"/>
                <a:gd name="connsiteY13" fmla="*/ 0 h 145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78566" h="1452970">
                  <a:moveTo>
                    <a:pt x="84453" y="0"/>
                  </a:moveTo>
                  <a:lnTo>
                    <a:pt x="7936399" y="0"/>
                  </a:lnTo>
                  <a:cubicBezTo>
                    <a:pt x="8070144" y="0"/>
                    <a:pt x="8178566" y="108422"/>
                    <a:pt x="8178566" y="242167"/>
                  </a:cubicBezTo>
                  <a:lnTo>
                    <a:pt x="8178566" y="1210803"/>
                  </a:lnTo>
                  <a:cubicBezTo>
                    <a:pt x="8178566" y="1344548"/>
                    <a:pt x="8070144" y="1452970"/>
                    <a:pt x="7936399" y="1452970"/>
                  </a:cubicBezTo>
                  <a:lnTo>
                    <a:pt x="84453" y="1452970"/>
                  </a:lnTo>
                  <a:cubicBezTo>
                    <a:pt x="67735" y="1452970"/>
                    <a:pt x="51413" y="1451276"/>
                    <a:pt x="35648" y="1448050"/>
                  </a:cubicBezTo>
                  <a:lnTo>
                    <a:pt x="0" y="1436984"/>
                  </a:lnTo>
                  <a:lnTo>
                    <a:pt x="138891" y="1395879"/>
                  </a:lnTo>
                  <a:cubicBezTo>
                    <a:pt x="412384" y="1285593"/>
                    <a:pt x="604286" y="1027405"/>
                    <a:pt x="604286" y="726485"/>
                  </a:cubicBezTo>
                  <a:cubicBezTo>
                    <a:pt x="604286" y="425565"/>
                    <a:pt x="412384" y="167377"/>
                    <a:pt x="138891" y="57091"/>
                  </a:cubicBezTo>
                  <a:lnTo>
                    <a:pt x="0" y="15986"/>
                  </a:lnTo>
                  <a:lnTo>
                    <a:pt x="35648" y="4920"/>
                  </a:lnTo>
                  <a:cubicBezTo>
                    <a:pt x="51413" y="1694"/>
                    <a:pt x="67735" y="0"/>
                    <a:pt x="8445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MY" sz="2800" b="1" err="1"/>
                <a:t>kNN</a:t>
              </a:r>
              <a:r>
                <a:rPr lang="en-MY" sz="2800" b="1"/>
                <a:t> Imputation</a:t>
              </a:r>
              <a:endParaRPr lang="en-AU" sz="2800" b="1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B5B69A09-7DA2-8F1D-0D2B-747E7E003481}"/>
                </a:ext>
              </a:extLst>
            </p:cNvPr>
            <p:cNvSpPr/>
            <p:nvPr/>
          </p:nvSpPr>
          <p:spPr>
            <a:xfrm>
              <a:off x="6565081" y="4821657"/>
              <a:ext cx="1044500" cy="103731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b="1"/>
                <a:t>2</a:t>
              </a:r>
              <a:endParaRPr lang="en-AU" sz="2800" b="1"/>
            </a:p>
          </p:txBody>
        </p:sp>
      </p:grpSp>
      <p:sp>
        <p:nvSpPr>
          <p:cNvPr id="1030" name="Arc 1029">
            <a:extLst>
              <a:ext uri="{FF2B5EF4-FFF2-40B4-BE49-F238E27FC236}">
                <a16:creationId xmlns:a16="http://schemas.microsoft.com/office/drawing/2014/main" id="{0AC1FB16-7B1E-5FA8-7B3B-39ACC829C9E3}"/>
              </a:ext>
            </a:extLst>
          </p:cNvPr>
          <p:cNvSpPr/>
          <p:nvPr/>
        </p:nvSpPr>
        <p:spPr>
          <a:xfrm>
            <a:off x="17960224" y="4530314"/>
            <a:ext cx="1511706" cy="1620000"/>
          </a:xfrm>
          <a:prstGeom prst="arc">
            <a:avLst>
              <a:gd name="adj1" fmla="val 4790930"/>
              <a:gd name="adj2" fmla="val 16251313"/>
            </a:avLst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83EA97C1-58E3-6C20-0113-370C7999432A}"/>
              </a:ext>
            </a:extLst>
          </p:cNvPr>
          <p:cNvCxnSpPr>
            <a:cxnSpLocks/>
          </p:cNvCxnSpPr>
          <p:nvPr/>
        </p:nvCxnSpPr>
        <p:spPr>
          <a:xfrm flipV="1">
            <a:off x="18716077" y="4511662"/>
            <a:ext cx="4492917" cy="18652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DB01742E-BDD2-CD88-A495-2FE1C4761D79}"/>
              </a:ext>
            </a:extLst>
          </p:cNvPr>
          <p:cNvGrpSpPr/>
          <p:nvPr/>
        </p:nvGrpSpPr>
        <p:grpSpPr>
          <a:xfrm flipH="1">
            <a:off x="19437349" y="2996701"/>
            <a:ext cx="1748524" cy="1181240"/>
            <a:chOff x="3020992" y="3576808"/>
            <a:chExt cx="1596728" cy="1037314"/>
          </a:xfrm>
        </p:grpSpPr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081D9314-2853-6053-FC97-B934E8B55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992" y="3576808"/>
              <a:ext cx="503113" cy="1037314"/>
            </a:xfrm>
            <a:prstGeom prst="line">
              <a:avLst/>
            </a:prstGeom>
            <a:ln w="38100" cap="rnd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0C238365-1036-903D-93C2-45ED071DF6A3}"/>
                </a:ext>
              </a:extLst>
            </p:cNvPr>
            <p:cNvCxnSpPr>
              <a:cxnSpLocks/>
            </p:cNvCxnSpPr>
            <p:nvPr/>
          </p:nvCxnSpPr>
          <p:spPr>
            <a:xfrm>
              <a:off x="3524105" y="3587812"/>
              <a:ext cx="1093615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F5487BF-C707-0E83-00E0-7C68C03615D5}"/>
              </a:ext>
            </a:extLst>
          </p:cNvPr>
          <p:cNvSpPr txBox="1"/>
          <p:nvPr/>
        </p:nvSpPr>
        <p:spPr>
          <a:xfrm>
            <a:off x="7492678" y="3516221"/>
            <a:ext cx="43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1">
                <a:solidFill>
                  <a:srgbClr val="202122"/>
                </a:solidFill>
                <a:latin typeface="Arial"/>
                <a:ea typeface="+mn-lt"/>
                <a:cs typeface="Arial"/>
              </a:rPr>
              <a:t>For </a:t>
            </a:r>
            <a:r>
              <a:rPr lang="en-AU" sz="1600" b="1" i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Promo2SinceWeek, Promo2SinceYear, </a:t>
            </a:r>
            <a:r>
              <a:rPr lang="en-AU" sz="1600" b="1" i="1" err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PromoInterval</a:t>
            </a:r>
            <a:r>
              <a:rPr lang="en-AU" sz="1600" b="1" i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:</a:t>
            </a:r>
            <a:endParaRPr lang="en-AU" sz="1600" b="1">
              <a:solidFill>
                <a:srgbClr val="000000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1AC8C-710B-78F6-CF09-FF71EB8FA49C}"/>
              </a:ext>
            </a:extLst>
          </p:cNvPr>
          <p:cNvSpPr txBox="1"/>
          <p:nvPr/>
        </p:nvSpPr>
        <p:spPr>
          <a:xfrm>
            <a:off x="7538920" y="4124437"/>
            <a:ext cx="42900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1400">
                <a:solidFill>
                  <a:srgbClr val="202122"/>
                </a:solidFill>
                <a:latin typeface="Arial"/>
                <a:ea typeface="+mn-lt"/>
                <a:cs typeface="Arial"/>
              </a:rPr>
              <a:t>These values are only missing for stores with </a:t>
            </a:r>
            <a:r>
              <a:rPr lang="en-AU" sz="1400" i="1">
                <a:solidFill>
                  <a:srgbClr val="202122"/>
                </a:solidFill>
                <a:latin typeface="Arial"/>
                <a:ea typeface="+mn-lt"/>
                <a:cs typeface="Arial"/>
              </a:rPr>
              <a:t>Promo2 == 0 </a:t>
            </a:r>
            <a:r>
              <a:rPr lang="en-AU" sz="1400">
                <a:solidFill>
                  <a:srgbClr val="202122"/>
                </a:solidFill>
                <a:latin typeface="Arial"/>
                <a:ea typeface="+mn-lt"/>
                <a:cs typeface="Arial"/>
              </a:rPr>
              <a:t>(i.e. the store is not participating in Promo2)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0C79B9-D64E-DC3E-C7B7-14C5F0805D0C}"/>
              </a:ext>
            </a:extLst>
          </p:cNvPr>
          <p:cNvSpPr txBox="1"/>
          <p:nvPr/>
        </p:nvSpPr>
        <p:spPr>
          <a:xfrm>
            <a:off x="7523114" y="5695999"/>
            <a:ext cx="4462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AU" sz="1400">
                <a:solidFill>
                  <a:srgbClr val="202122"/>
                </a:solidFill>
                <a:latin typeface="Arial"/>
                <a:ea typeface="+mn-lt"/>
                <a:cs typeface="Arial"/>
              </a:rPr>
              <a:t>0 for </a:t>
            </a:r>
            <a:r>
              <a:rPr lang="en-AU" sz="1400" i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lt"/>
                <a:cs typeface="Arial"/>
              </a:rPr>
              <a:t>Promo2SinceWeek and Promo2SinceYear</a:t>
            </a:r>
            <a:endParaRPr lang="en-AU"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AU" sz="1400" i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lt"/>
                <a:cs typeface="Arial"/>
              </a:rPr>
              <a:t>'NA'</a:t>
            </a:r>
            <a:r>
              <a:rPr lang="en-AU" sz="1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lt"/>
                <a:cs typeface="Arial"/>
              </a:rPr>
              <a:t> for </a:t>
            </a:r>
            <a:r>
              <a:rPr lang="en-AU" sz="1400" i="1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lt"/>
                <a:cs typeface="Arial"/>
              </a:rPr>
              <a:t>PromoInterval</a:t>
            </a:r>
            <a:endParaRPr lang="en-AU" sz="1400" i="1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7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27" grpId="0"/>
      <p:bldP spid="5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A292D-0EF4-559F-D228-CF05F3C77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RMANY, Bonn, Exterior view of a branch of Rossmann Drogerie-Markt, News  Photo - Getty Images">
            <a:extLst>
              <a:ext uri="{FF2B5EF4-FFF2-40B4-BE49-F238E27FC236}">
                <a16:creationId xmlns:a16="http://schemas.microsoft.com/office/drawing/2014/main" id="{AA31E4B5-4814-670F-BF07-AAB31BC94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39" r="1470" b="57622"/>
          <a:stretch/>
        </p:blipFill>
        <p:spPr bwMode="auto">
          <a:xfrm>
            <a:off x="17511" y="-55911"/>
            <a:ext cx="12174489" cy="227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5122">
            <a:extLst>
              <a:ext uri="{FF2B5EF4-FFF2-40B4-BE49-F238E27FC236}">
                <a16:creationId xmlns:a16="http://schemas.microsoft.com/office/drawing/2014/main" id="{4D1DDEE6-A7AA-8D5C-45C1-14BDEF9EEA0E}"/>
              </a:ext>
            </a:extLst>
          </p:cNvPr>
          <p:cNvSpPr/>
          <p:nvPr/>
        </p:nvSpPr>
        <p:spPr>
          <a:xfrm>
            <a:off x="0" y="2221871"/>
            <a:ext cx="12192000" cy="4625125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25" name="Rectangle 5124">
            <a:extLst>
              <a:ext uri="{FF2B5EF4-FFF2-40B4-BE49-F238E27FC236}">
                <a16:creationId xmlns:a16="http://schemas.microsoft.com/office/drawing/2014/main" id="{B7468D80-5AEA-AB63-CB5F-2E67B0B7B452}"/>
              </a:ext>
            </a:extLst>
          </p:cNvPr>
          <p:cNvSpPr/>
          <p:nvPr/>
        </p:nvSpPr>
        <p:spPr>
          <a:xfrm>
            <a:off x="-16977" y="-44906"/>
            <a:ext cx="12192000" cy="2277781"/>
          </a:xfrm>
          <a:prstGeom prst="rect">
            <a:avLst/>
          </a:prstGeom>
          <a:solidFill>
            <a:schemeClr val="tx2">
              <a:lumMod val="90000"/>
              <a:lumOff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2CEE40BC-E635-61EC-CC8E-E9B7FDA85FC2}"/>
              </a:ext>
            </a:extLst>
          </p:cNvPr>
          <p:cNvSpPr txBox="1"/>
          <p:nvPr/>
        </p:nvSpPr>
        <p:spPr>
          <a:xfrm>
            <a:off x="2165856" y="692041"/>
            <a:ext cx="8946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  <a:endParaRPr lang="en-AU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8" name="Title 1">
            <a:extLst>
              <a:ext uri="{FF2B5EF4-FFF2-40B4-BE49-F238E27FC236}">
                <a16:creationId xmlns:a16="http://schemas.microsoft.com/office/drawing/2014/main" id="{45802EFA-61EC-6639-1E52-7797AADFF2F5}"/>
              </a:ext>
            </a:extLst>
          </p:cNvPr>
          <p:cNvSpPr txBox="1">
            <a:spLocks/>
          </p:cNvSpPr>
          <p:nvPr/>
        </p:nvSpPr>
        <p:spPr>
          <a:xfrm>
            <a:off x="486645" y="1040048"/>
            <a:ext cx="1501140" cy="66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/>
              </a:rPr>
              <a:t>03</a:t>
            </a:r>
            <a:endParaRPr lang="en-AU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 Pro" panose="00000500000000000000" pitchFamily="2" charset="0"/>
              <a:ea typeface="BIZ UDP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44A7D7-D310-0E9D-B625-66057EEBA487}"/>
              </a:ext>
            </a:extLst>
          </p:cNvPr>
          <p:cNvSpPr/>
          <p:nvPr/>
        </p:nvSpPr>
        <p:spPr>
          <a:xfrm>
            <a:off x="1725955" y="4925388"/>
            <a:ext cx="4046242" cy="1037314"/>
          </a:xfrm>
          <a:custGeom>
            <a:avLst/>
            <a:gdLst>
              <a:gd name="connsiteX0" fmla="*/ 84453 w 8178566"/>
              <a:gd name="connsiteY0" fmla="*/ 0 h 1452970"/>
              <a:gd name="connsiteX1" fmla="*/ 7936399 w 8178566"/>
              <a:gd name="connsiteY1" fmla="*/ 0 h 1452970"/>
              <a:gd name="connsiteX2" fmla="*/ 8178566 w 8178566"/>
              <a:gd name="connsiteY2" fmla="*/ 242167 h 1452970"/>
              <a:gd name="connsiteX3" fmla="*/ 8178566 w 8178566"/>
              <a:gd name="connsiteY3" fmla="*/ 1210803 h 1452970"/>
              <a:gd name="connsiteX4" fmla="*/ 7936399 w 8178566"/>
              <a:gd name="connsiteY4" fmla="*/ 1452970 h 1452970"/>
              <a:gd name="connsiteX5" fmla="*/ 84453 w 8178566"/>
              <a:gd name="connsiteY5" fmla="*/ 1452970 h 1452970"/>
              <a:gd name="connsiteX6" fmla="*/ 35648 w 8178566"/>
              <a:gd name="connsiteY6" fmla="*/ 1448050 h 1452970"/>
              <a:gd name="connsiteX7" fmla="*/ 0 w 8178566"/>
              <a:gd name="connsiteY7" fmla="*/ 1436984 h 1452970"/>
              <a:gd name="connsiteX8" fmla="*/ 138891 w 8178566"/>
              <a:gd name="connsiteY8" fmla="*/ 1395879 h 1452970"/>
              <a:gd name="connsiteX9" fmla="*/ 604286 w 8178566"/>
              <a:gd name="connsiteY9" fmla="*/ 726485 h 1452970"/>
              <a:gd name="connsiteX10" fmla="*/ 138891 w 8178566"/>
              <a:gd name="connsiteY10" fmla="*/ 57091 h 1452970"/>
              <a:gd name="connsiteX11" fmla="*/ 0 w 8178566"/>
              <a:gd name="connsiteY11" fmla="*/ 15986 h 1452970"/>
              <a:gd name="connsiteX12" fmla="*/ 35648 w 8178566"/>
              <a:gd name="connsiteY12" fmla="*/ 4920 h 1452970"/>
              <a:gd name="connsiteX13" fmla="*/ 84453 w 8178566"/>
              <a:gd name="connsiteY13" fmla="*/ 0 h 145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8566" h="1452970">
                <a:moveTo>
                  <a:pt x="84453" y="0"/>
                </a:moveTo>
                <a:lnTo>
                  <a:pt x="7936399" y="0"/>
                </a:lnTo>
                <a:cubicBezTo>
                  <a:pt x="8070144" y="0"/>
                  <a:pt x="8178566" y="108422"/>
                  <a:pt x="8178566" y="242167"/>
                </a:cubicBezTo>
                <a:lnTo>
                  <a:pt x="8178566" y="1210803"/>
                </a:lnTo>
                <a:cubicBezTo>
                  <a:pt x="8178566" y="1344548"/>
                  <a:pt x="8070144" y="1452970"/>
                  <a:pt x="7936399" y="1452970"/>
                </a:cubicBezTo>
                <a:lnTo>
                  <a:pt x="84453" y="1452970"/>
                </a:lnTo>
                <a:cubicBezTo>
                  <a:pt x="67735" y="1452970"/>
                  <a:pt x="51413" y="1451276"/>
                  <a:pt x="35648" y="1448050"/>
                </a:cubicBezTo>
                <a:lnTo>
                  <a:pt x="0" y="1436984"/>
                </a:lnTo>
                <a:lnTo>
                  <a:pt x="138891" y="1395879"/>
                </a:lnTo>
                <a:cubicBezTo>
                  <a:pt x="412384" y="1285593"/>
                  <a:pt x="604286" y="1027405"/>
                  <a:pt x="604286" y="726485"/>
                </a:cubicBezTo>
                <a:cubicBezTo>
                  <a:pt x="604286" y="425565"/>
                  <a:pt x="412384" y="167377"/>
                  <a:pt x="138891" y="57091"/>
                </a:cubicBezTo>
                <a:lnTo>
                  <a:pt x="0" y="15986"/>
                </a:lnTo>
                <a:lnTo>
                  <a:pt x="35648" y="4920"/>
                </a:lnTo>
                <a:cubicBezTo>
                  <a:pt x="51413" y="1694"/>
                  <a:pt x="67735" y="0"/>
                  <a:pt x="84453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MY" sz="2800" b="1"/>
              <a:t>Simple Imputation</a:t>
            </a:r>
            <a:endParaRPr lang="en-AU" sz="2800" b="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E8EDD6-4B39-BA1E-BA57-FEEFF7440F27}"/>
              </a:ext>
            </a:extLst>
          </p:cNvPr>
          <p:cNvSpPr/>
          <p:nvPr/>
        </p:nvSpPr>
        <p:spPr>
          <a:xfrm>
            <a:off x="832604" y="4925388"/>
            <a:ext cx="1044500" cy="1037314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b="1"/>
              <a:t>1</a:t>
            </a:r>
            <a:endParaRPr lang="en-AU" sz="3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4ABD61-3C71-6B8C-9727-CCFD0EA6A0CA}"/>
              </a:ext>
            </a:extLst>
          </p:cNvPr>
          <p:cNvSpPr txBox="1"/>
          <p:nvPr/>
        </p:nvSpPr>
        <p:spPr>
          <a:xfrm>
            <a:off x="4917752" y="2736038"/>
            <a:ext cx="2676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/>
              <a:t>Imputation</a:t>
            </a:r>
            <a:endParaRPr lang="en-AU" sz="3600" b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4AF97FC-DDE5-E935-9D8B-F89ADC8BCF29}"/>
              </a:ext>
            </a:extLst>
          </p:cNvPr>
          <p:cNvGrpSpPr/>
          <p:nvPr/>
        </p:nvGrpSpPr>
        <p:grpSpPr>
          <a:xfrm>
            <a:off x="2974694" y="3068201"/>
            <a:ext cx="1748524" cy="1181240"/>
            <a:chOff x="3020992" y="3576808"/>
            <a:chExt cx="1596728" cy="103731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18959D-BAC8-7EE0-D556-C06E9758F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992" y="3576808"/>
              <a:ext cx="503113" cy="1037314"/>
            </a:xfrm>
            <a:prstGeom prst="line">
              <a:avLst/>
            </a:prstGeom>
            <a:ln w="38100" cap="rnd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1B9AE27-F1F3-91FB-F423-340722C8119B}"/>
                </a:ext>
              </a:extLst>
            </p:cNvPr>
            <p:cNvCxnSpPr>
              <a:cxnSpLocks/>
            </p:cNvCxnSpPr>
            <p:nvPr/>
          </p:nvCxnSpPr>
          <p:spPr>
            <a:xfrm>
              <a:off x="3524105" y="3587812"/>
              <a:ext cx="1093615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Arc 37">
            <a:extLst>
              <a:ext uri="{FF2B5EF4-FFF2-40B4-BE49-F238E27FC236}">
                <a16:creationId xmlns:a16="http://schemas.microsoft.com/office/drawing/2014/main" id="{78E83E38-F9D3-DEBB-4535-0F71B5FDC0E5}"/>
              </a:ext>
            </a:extLst>
          </p:cNvPr>
          <p:cNvSpPr/>
          <p:nvPr/>
        </p:nvSpPr>
        <p:spPr>
          <a:xfrm>
            <a:off x="523427" y="4634045"/>
            <a:ext cx="1511706" cy="1620000"/>
          </a:xfrm>
          <a:prstGeom prst="arc">
            <a:avLst>
              <a:gd name="adj1" fmla="val 4790930"/>
              <a:gd name="adj2" fmla="val 16251313"/>
            </a:avLst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F0D1E59-E023-5EF7-90E0-CF105658B3CE}"/>
              </a:ext>
            </a:extLst>
          </p:cNvPr>
          <p:cNvCxnSpPr>
            <a:cxnSpLocks/>
          </p:cNvCxnSpPr>
          <p:nvPr/>
        </p:nvCxnSpPr>
        <p:spPr>
          <a:xfrm flipV="1">
            <a:off x="1279280" y="4615393"/>
            <a:ext cx="4492917" cy="18652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1F6D744-B797-11D1-BFFE-0D89F6045B41}"/>
              </a:ext>
            </a:extLst>
          </p:cNvPr>
          <p:cNvGrpSpPr/>
          <p:nvPr/>
        </p:nvGrpSpPr>
        <p:grpSpPr>
          <a:xfrm>
            <a:off x="6565081" y="4821657"/>
            <a:ext cx="4939593" cy="1037314"/>
            <a:chOff x="6565081" y="4821657"/>
            <a:chExt cx="4939593" cy="103731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F704D39-A48C-B71D-A036-2CDAD33F8A06}"/>
                </a:ext>
              </a:extLst>
            </p:cNvPr>
            <p:cNvSpPr/>
            <p:nvPr/>
          </p:nvSpPr>
          <p:spPr>
            <a:xfrm>
              <a:off x="7458432" y="4821657"/>
              <a:ext cx="4046242" cy="1037314"/>
            </a:xfrm>
            <a:custGeom>
              <a:avLst/>
              <a:gdLst>
                <a:gd name="connsiteX0" fmla="*/ 84453 w 8178566"/>
                <a:gd name="connsiteY0" fmla="*/ 0 h 1452970"/>
                <a:gd name="connsiteX1" fmla="*/ 7936399 w 8178566"/>
                <a:gd name="connsiteY1" fmla="*/ 0 h 1452970"/>
                <a:gd name="connsiteX2" fmla="*/ 8178566 w 8178566"/>
                <a:gd name="connsiteY2" fmla="*/ 242167 h 1452970"/>
                <a:gd name="connsiteX3" fmla="*/ 8178566 w 8178566"/>
                <a:gd name="connsiteY3" fmla="*/ 1210803 h 1452970"/>
                <a:gd name="connsiteX4" fmla="*/ 7936399 w 8178566"/>
                <a:gd name="connsiteY4" fmla="*/ 1452970 h 1452970"/>
                <a:gd name="connsiteX5" fmla="*/ 84453 w 8178566"/>
                <a:gd name="connsiteY5" fmla="*/ 1452970 h 1452970"/>
                <a:gd name="connsiteX6" fmla="*/ 35648 w 8178566"/>
                <a:gd name="connsiteY6" fmla="*/ 1448050 h 1452970"/>
                <a:gd name="connsiteX7" fmla="*/ 0 w 8178566"/>
                <a:gd name="connsiteY7" fmla="*/ 1436984 h 1452970"/>
                <a:gd name="connsiteX8" fmla="*/ 138891 w 8178566"/>
                <a:gd name="connsiteY8" fmla="*/ 1395879 h 1452970"/>
                <a:gd name="connsiteX9" fmla="*/ 604286 w 8178566"/>
                <a:gd name="connsiteY9" fmla="*/ 726485 h 1452970"/>
                <a:gd name="connsiteX10" fmla="*/ 138891 w 8178566"/>
                <a:gd name="connsiteY10" fmla="*/ 57091 h 1452970"/>
                <a:gd name="connsiteX11" fmla="*/ 0 w 8178566"/>
                <a:gd name="connsiteY11" fmla="*/ 15986 h 1452970"/>
                <a:gd name="connsiteX12" fmla="*/ 35648 w 8178566"/>
                <a:gd name="connsiteY12" fmla="*/ 4920 h 1452970"/>
                <a:gd name="connsiteX13" fmla="*/ 84453 w 8178566"/>
                <a:gd name="connsiteY13" fmla="*/ 0 h 145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78566" h="1452970">
                  <a:moveTo>
                    <a:pt x="84453" y="0"/>
                  </a:moveTo>
                  <a:lnTo>
                    <a:pt x="7936399" y="0"/>
                  </a:lnTo>
                  <a:cubicBezTo>
                    <a:pt x="8070144" y="0"/>
                    <a:pt x="8178566" y="108422"/>
                    <a:pt x="8178566" y="242167"/>
                  </a:cubicBezTo>
                  <a:lnTo>
                    <a:pt x="8178566" y="1210803"/>
                  </a:lnTo>
                  <a:cubicBezTo>
                    <a:pt x="8178566" y="1344548"/>
                    <a:pt x="8070144" y="1452970"/>
                    <a:pt x="7936399" y="1452970"/>
                  </a:cubicBezTo>
                  <a:lnTo>
                    <a:pt x="84453" y="1452970"/>
                  </a:lnTo>
                  <a:cubicBezTo>
                    <a:pt x="67735" y="1452970"/>
                    <a:pt x="51413" y="1451276"/>
                    <a:pt x="35648" y="1448050"/>
                  </a:cubicBezTo>
                  <a:lnTo>
                    <a:pt x="0" y="1436984"/>
                  </a:lnTo>
                  <a:lnTo>
                    <a:pt x="138891" y="1395879"/>
                  </a:lnTo>
                  <a:cubicBezTo>
                    <a:pt x="412384" y="1285593"/>
                    <a:pt x="604286" y="1027405"/>
                    <a:pt x="604286" y="726485"/>
                  </a:cubicBezTo>
                  <a:cubicBezTo>
                    <a:pt x="604286" y="425565"/>
                    <a:pt x="412384" y="167377"/>
                    <a:pt x="138891" y="57091"/>
                  </a:cubicBezTo>
                  <a:lnTo>
                    <a:pt x="0" y="15986"/>
                  </a:lnTo>
                  <a:lnTo>
                    <a:pt x="35648" y="4920"/>
                  </a:lnTo>
                  <a:cubicBezTo>
                    <a:pt x="51413" y="1694"/>
                    <a:pt x="67735" y="0"/>
                    <a:pt x="8445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MY" sz="2800" b="1" err="1"/>
                <a:t>kNN</a:t>
              </a:r>
              <a:r>
                <a:rPr lang="en-MY" sz="2800" b="1"/>
                <a:t> Imputation</a:t>
              </a:r>
              <a:endParaRPr lang="en-AU" sz="2800" b="1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136360C-722B-BC99-8408-7365C0B1429B}"/>
                </a:ext>
              </a:extLst>
            </p:cNvPr>
            <p:cNvSpPr/>
            <p:nvPr/>
          </p:nvSpPr>
          <p:spPr>
            <a:xfrm>
              <a:off x="6565081" y="4821657"/>
              <a:ext cx="1044500" cy="103731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2800" b="1"/>
                <a:t>2</a:t>
              </a:r>
              <a:endParaRPr lang="en-AU" sz="2800" b="1"/>
            </a:p>
          </p:txBody>
        </p:sp>
      </p:grpSp>
      <p:sp>
        <p:nvSpPr>
          <p:cNvPr id="43" name="Arc 42">
            <a:extLst>
              <a:ext uri="{FF2B5EF4-FFF2-40B4-BE49-F238E27FC236}">
                <a16:creationId xmlns:a16="http://schemas.microsoft.com/office/drawing/2014/main" id="{0046C3AB-3E62-4937-0698-F359DE3ED5B8}"/>
              </a:ext>
            </a:extLst>
          </p:cNvPr>
          <p:cNvSpPr/>
          <p:nvPr/>
        </p:nvSpPr>
        <p:spPr>
          <a:xfrm>
            <a:off x="6255904" y="4530314"/>
            <a:ext cx="1511706" cy="1620000"/>
          </a:xfrm>
          <a:prstGeom prst="arc">
            <a:avLst>
              <a:gd name="adj1" fmla="val 4790930"/>
              <a:gd name="adj2" fmla="val 16251313"/>
            </a:avLst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D46862F-1817-E76D-B208-01EB2511A37F}"/>
              </a:ext>
            </a:extLst>
          </p:cNvPr>
          <p:cNvCxnSpPr>
            <a:cxnSpLocks/>
          </p:cNvCxnSpPr>
          <p:nvPr/>
        </p:nvCxnSpPr>
        <p:spPr>
          <a:xfrm flipV="1">
            <a:off x="7011757" y="4511662"/>
            <a:ext cx="4492917" cy="18652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411B66-094A-E139-95C9-5273EB82E355}"/>
              </a:ext>
            </a:extLst>
          </p:cNvPr>
          <p:cNvGrpSpPr/>
          <p:nvPr/>
        </p:nvGrpSpPr>
        <p:grpSpPr>
          <a:xfrm flipH="1">
            <a:off x="7733029" y="2996701"/>
            <a:ext cx="1748524" cy="1181240"/>
            <a:chOff x="3020992" y="3576808"/>
            <a:chExt cx="1596728" cy="1037314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5D59299-0F79-B764-27AF-0D97CDE34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992" y="3576808"/>
              <a:ext cx="503113" cy="1037314"/>
            </a:xfrm>
            <a:prstGeom prst="line">
              <a:avLst/>
            </a:prstGeom>
            <a:ln w="38100" cap="rnd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7B8E60-00EE-00E6-A55B-07BA5373F09D}"/>
                </a:ext>
              </a:extLst>
            </p:cNvPr>
            <p:cNvCxnSpPr>
              <a:cxnSpLocks/>
            </p:cNvCxnSpPr>
            <p:nvPr/>
          </p:nvCxnSpPr>
          <p:spPr>
            <a:xfrm>
              <a:off x="3524105" y="3587812"/>
              <a:ext cx="1093615" cy="0"/>
            </a:xfrm>
            <a:prstGeom prst="line">
              <a:avLst/>
            </a:prstGeom>
            <a:ln w="38100" cap="rnd" cmpd="sng"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B1BCB4-9B49-5F9B-EBCC-E93DB6B3A5A0}"/>
              </a:ext>
            </a:extLst>
          </p:cNvPr>
          <p:cNvCxnSpPr/>
          <p:nvPr/>
        </p:nvCxnSpPr>
        <p:spPr>
          <a:xfrm>
            <a:off x="855255" y="490729"/>
            <a:ext cx="347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B0A862-6B8E-18B1-2A67-0F59082FA2C7}"/>
              </a:ext>
            </a:extLst>
          </p:cNvPr>
          <p:cNvSpPr/>
          <p:nvPr/>
        </p:nvSpPr>
        <p:spPr>
          <a:xfrm>
            <a:off x="-12314958" y="2520162"/>
            <a:ext cx="5983605" cy="684219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08393-8B42-F82D-36E5-475EAF4DE69A}"/>
              </a:ext>
            </a:extLst>
          </p:cNvPr>
          <p:cNvSpPr txBox="1"/>
          <p:nvPr/>
        </p:nvSpPr>
        <p:spPr>
          <a:xfrm>
            <a:off x="-12108658" y="2659285"/>
            <a:ext cx="2270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Observation</a:t>
            </a:r>
            <a:endParaRPr lang="en-AU" sz="2400" b="1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DB77F42-ECE6-F129-06F0-200C00BEC8C3}"/>
              </a:ext>
            </a:extLst>
          </p:cNvPr>
          <p:cNvSpPr txBox="1">
            <a:spLocks/>
          </p:cNvSpPr>
          <p:nvPr/>
        </p:nvSpPr>
        <p:spPr>
          <a:xfrm>
            <a:off x="-11946341" y="3491668"/>
            <a:ext cx="5524160" cy="7780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AU" sz="1600">
                <a:solidFill>
                  <a:srgbClr val="202122"/>
                </a:solidFill>
                <a:latin typeface="Arial"/>
                <a:cs typeface="Arial"/>
              </a:rPr>
              <a:t>Moreover, we still found missing values in:</a:t>
            </a:r>
          </a:p>
          <a:p>
            <a:pPr algn="l">
              <a:lnSpc>
                <a:spcPct val="110000"/>
              </a:lnSpc>
            </a:pPr>
            <a:r>
              <a:rPr lang="en-AU" sz="1600" i="1" err="1">
                <a:solidFill>
                  <a:srgbClr val="202122"/>
                </a:solidFill>
                <a:latin typeface="Arial"/>
                <a:cs typeface="Arial"/>
              </a:rPr>
              <a:t>CompeitionOpenSinceMonth</a:t>
            </a:r>
            <a:r>
              <a:rPr lang="en-AU" sz="1600" i="1">
                <a:solidFill>
                  <a:srgbClr val="202122"/>
                </a:solidFill>
                <a:latin typeface="Arial"/>
                <a:cs typeface="Arial"/>
              </a:rPr>
              <a:t>, </a:t>
            </a:r>
            <a:r>
              <a:rPr lang="en-AU" sz="1600" i="1" err="1">
                <a:solidFill>
                  <a:srgbClr val="202122"/>
                </a:solidFill>
                <a:latin typeface="Arial"/>
                <a:cs typeface="Arial"/>
              </a:rPr>
              <a:t>CompetitionOpenSinceYear</a:t>
            </a:r>
            <a:r>
              <a:rPr lang="en-AU" sz="1600" i="1">
                <a:solidFill>
                  <a:srgbClr val="202122"/>
                </a:solidFill>
                <a:latin typeface="Arial"/>
                <a:cs typeface="Arial"/>
              </a:rPr>
              <a:t>, Promo2SinceWeek, Promo2SinceYear, </a:t>
            </a:r>
            <a:r>
              <a:rPr lang="en-AU" sz="1600" i="1" err="1">
                <a:solidFill>
                  <a:srgbClr val="202122"/>
                </a:solidFill>
                <a:latin typeface="Arial"/>
                <a:cs typeface="Arial"/>
              </a:rPr>
              <a:t>PromoInterval</a:t>
            </a:r>
            <a:endParaRPr lang="en-US" sz="1600" i="1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AC0C8-7FC4-F241-D2C2-B70874B37069}"/>
              </a:ext>
            </a:extLst>
          </p:cNvPr>
          <p:cNvSpPr txBox="1"/>
          <p:nvPr/>
        </p:nvSpPr>
        <p:spPr>
          <a:xfrm>
            <a:off x="-11946345" y="5808916"/>
            <a:ext cx="610866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AU" sz="1600">
                <a:latin typeface="Arial"/>
                <a:cs typeface="Arial"/>
              </a:rPr>
              <a:t>Thus, we decided to further inspect the nature of these missing values.</a:t>
            </a:r>
            <a:endParaRPr lang="en-AU" sz="1600" i="1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AEB6C8-6A67-EB37-094F-8E054C3F9955}"/>
              </a:ext>
            </a:extLst>
          </p:cNvPr>
          <p:cNvCxnSpPr>
            <a:cxnSpLocks/>
          </p:cNvCxnSpPr>
          <p:nvPr/>
        </p:nvCxnSpPr>
        <p:spPr>
          <a:xfrm flipV="1">
            <a:off x="-12108658" y="3440617"/>
            <a:ext cx="0" cy="109381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01C2DC-53B8-65F9-5932-7BC826AA9EFC}"/>
              </a:ext>
            </a:extLst>
          </p:cNvPr>
          <p:cNvSpPr/>
          <p:nvPr/>
        </p:nvSpPr>
        <p:spPr>
          <a:xfrm>
            <a:off x="-12314957" y="4809121"/>
            <a:ext cx="5983604" cy="684219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9ACF88-158D-F54E-E27F-CF64F57E662D}"/>
              </a:ext>
            </a:extLst>
          </p:cNvPr>
          <p:cNvCxnSpPr>
            <a:cxnSpLocks/>
          </p:cNvCxnSpPr>
          <p:nvPr/>
        </p:nvCxnSpPr>
        <p:spPr>
          <a:xfrm flipV="1">
            <a:off x="-12108658" y="5734113"/>
            <a:ext cx="0" cy="87007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7776E9-C0AB-7BC5-02D2-515E860D577E}"/>
              </a:ext>
            </a:extLst>
          </p:cNvPr>
          <p:cNvSpPr/>
          <p:nvPr/>
        </p:nvSpPr>
        <p:spPr>
          <a:xfrm>
            <a:off x="-5705818" y="2515290"/>
            <a:ext cx="4609573" cy="684219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5EB76-172A-ED65-9539-5EC8253D3851}"/>
              </a:ext>
            </a:extLst>
          </p:cNvPr>
          <p:cNvSpPr txBox="1"/>
          <p:nvPr/>
        </p:nvSpPr>
        <p:spPr>
          <a:xfrm>
            <a:off x="-5499518" y="2659285"/>
            <a:ext cx="2270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Result</a:t>
            </a:r>
            <a:endParaRPr lang="en-AU" sz="2400" b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4383A8-D79C-F2FF-35DD-0B168230EACF}"/>
              </a:ext>
            </a:extLst>
          </p:cNvPr>
          <p:cNvCxnSpPr>
            <a:cxnSpLocks/>
          </p:cNvCxnSpPr>
          <p:nvPr/>
        </p:nvCxnSpPr>
        <p:spPr>
          <a:xfrm flipV="1">
            <a:off x="-5499518" y="3440617"/>
            <a:ext cx="0" cy="1475915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5E7DC7-AFED-D847-27FF-2A5B6E8040B6}"/>
              </a:ext>
            </a:extLst>
          </p:cNvPr>
          <p:cNvSpPr txBox="1"/>
          <p:nvPr/>
        </p:nvSpPr>
        <p:spPr>
          <a:xfrm>
            <a:off x="-5346304" y="5229455"/>
            <a:ext cx="426103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AU" sz="1600" b="1">
                <a:solidFill>
                  <a:srgbClr val="202122"/>
                </a:solidFill>
                <a:latin typeface="Arial"/>
                <a:ea typeface="+mn-lt"/>
                <a:cs typeface="Arial"/>
              </a:rPr>
              <a:t>Filled in the missing values with: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901F5E-56B6-7807-E036-CD8DAF92F3E8}"/>
              </a:ext>
            </a:extLst>
          </p:cNvPr>
          <p:cNvCxnSpPr>
            <a:cxnSpLocks/>
          </p:cNvCxnSpPr>
          <p:nvPr/>
        </p:nvCxnSpPr>
        <p:spPr>
          <a:xfrm flipV="1">
            <a:off x="-5499518" y="4916532"/>
            <a:ext cx="0" cy="158586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4F678C-6324-BEF1-D1CE-A2E3C25921C4}"/>
              </a:ext>
            </a:extLst>
          </p:cNvPr>
          <p:cNvSpPr txBox="1"/>
          <p:nvPr/>
        </p:nvSpPr>
        <p:spPr>
          <a:xfrm>
            <a:off x="-12108659" y="4916532"/>
            <a:ext cx="2270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/>
              <a:t>Method</a:t>
            </a:r>
            <a:endParaRPr lang="en-AU" sz="24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18FE82-73B7-999A-BB1A-117CDF2A1981}"/>
              </a:ext>
            </a:extLst>
          </p:cNvPr>
          <p:cNvSpPr txBox="1"/>
          <p:nvPr/>
        </p:nvSpPr>
        <p:spPr>
          <a:xfrm>
            <a:off x="-5308922" y="3516221"/>
            <a:ext cx="4382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1">
                <a:solidFill>
                  <a:srgbClr val="202122"/>
                </a:solidFill>
                <a:latin typeface="Arial"/>
                <a:ea typeface="+mn-lt"/>
                <a:cs typeface="Arial"/>
              </a:rPr>
              <a:t>For </a:t>
            </a:r>
            <a:r>
              <a:rPr lang="en-AU" sz="1600" b="1" i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Promo2SinceWeek, Promo2SinceYear, </a:t>
            </a:r>
            <a:r>
              <a:rPr lang="en-AU" sz="1600" b="1" i="1" err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PromoInterval</a:t>
            </a:r>
            <a:r>
              <a:rPr lang="en-AU" sz="1600" b="1" i="1">
                <a:solidFill>
                  <a:srgbClr val="000000"/>
                </a:solidFill>
                <a:latin typeface="Arial"/>
                <a:ea typeface="+mn-lt"/>
                <a:cs typeface="Arial"/>
              </a:rPr>
              <a:t>:</a:t>
            </a:r>
            <a:endParaRPr lang="en-AU" sz="1600" b="1">
              <a:solidFill>
                <a:srgbClr val="000000"/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19A41-DF75-C53F-C2E4-337DB3E284FD}"/>
              </a:ext>
            </a:extLst>
          </p:cNvPr>
          <p:cNvSpPr txBox="1"/>
          <p:nvPr/>
        </p:nvSpPr>
        <p:spPr>
          <a:xfrm>
            <a:off x="-5262680" y="4124437"/>
            <a:ext cx="42900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1400">
                <a:solidFill>
                  <a:srgbClr val="202122"/>
                </a:solidFill>
                <a:latin typeface="Arial"/>
                <a:ea typeface="+mn-lt"/>
                <a:cs typeface="Arial"/>
              </a:rPr>
              <a:t>These values are only missing for stores with </a:t>
            </a:r>
            <a:r>
              <a:rPr lang="en-AU" sz="1400" i="1">
                <a:solidFill>
                  <a:srgbClr val="202122"/>
                </a:solidFill>
                <a:latin typeface="Arial"/>
                <a:ea typeface="+mn-lt"/>
                <a:cs typeface="Arial"/>
              </a:rPr>
              <a:t>Promo2 == 0 </a:t>
            </a:r>
            <a:r>
              <a:rPr lang="en-AU" sz="1400">
                <a:solidFill>
                  <a:srgbClr val="202122"/>
                </a:solidFill>
                <a:latin typeface="Arial"/>
                <a:ea typeface="+mn-lt"/>
                <a:cs typeface="Arial"/>
              </a:rPr>
              <a:t>(i.e. the store is not participating in Promo2)</a:t>
            </a:r>
            <a:endParaRPr lang="en-AU" sz="1400"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9EC78E-AF29-1FD6-26F4-DFB9673DAFA0}"/>
              </a:ext>
            </a:extLst>
          </p:cNvPr>
          <p:cNvSpPr txBox="1"/>
          <p:nvPr/>
        </p:nvSpPr>
        <p:spPr>
          <a:xfrm>
            <a:off x="-5278486" y="5695999"/>
            <a:ext cx="4462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AU" sz="1400">
                <a:solidFill>
                  <a:srgbClr val="202122"/>
                </a:solidFill>
                <a:latin typeface="Arial"/>
                <a:ea typeface="+mn-lt"/>
                <a:cs typeface="Arial"/>
              </a:rPr>
              <a:t>0 for </a:t>
            </a:r>
            <a:r>
              <a:rPr lang="en-AU" sz="1400" i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lt"/>
                <a:cs typeface="Arial"/>
              </a:rPr>
              <a:t>Promo2SinceWeek and Promo2SinceYear</a:t>
            </a:r>
            <a:endParaRPr lang="en-AU"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AU" sz="1400" i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lt"/>
                <a:cs typeface="Arial"/>
              </a:rPr>
              <a:t>'NA'</a:t>
            </a:r>
            <a:r>
              <a:rPr lang="en-AU" sz="1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lt"/>
                <a:cs typeface="Arial"/>
              </a:rPr>
              <a:t> for </a:t>
            </a:r>
            <a:r>
              <a:rPr lang="en-AU" sz="1400" i="1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lt"/>
                <a:cs typeface="Arial"/>
              </a:rPr>
              <a:t>PromoInterval</a:t>
            </a:r>
            <a:endParaRPr lang="en-AU" sz="1400" i="1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582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FD638-296B-A1EB-62E6-E8679D49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RMANY, Bonn, Exterior view of a branch of Rossmann Drogerie-Markt, News  Photo - Getty Images">
            <a:extLst>
              <a:ext uri="{FF2B5EF4-FFF2-40B4-BE49-F238E27FC236}">
                <a16:creationId xmlns:a16="http://schemas.microsoft.com/office/drawing/2014/main" id="{70724483-142A-B7E7-DDC3-45B5F0F23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39" r="1470" b="57622"/>
          <a:stretch/>
        </p:blipFill>
        <p:spPr bwMode="auto">
          <a:xfrm>
            <a:off x="43243" y="-2288786"/>
            <a:ext cx="12174489" cy="227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5122">
            <a:extLst>
              <a:ext uri="{FF2B5EF4-FFF2-40B4-BE49-F238E27FC236}">
                <a16:creationId xmlns:a16="http://schemas.microsoft.com/office/drawing/2014/main" id="{DECE2BF3-580D-29CC-7835-7A7EE7518779}"/>
              </a:ext>
            </a:extLst>
          </p:cNvPr>
          <p:cNvSpPr/>
          <p:nvPr/>
        </p:nvSpPr>
        <p:spPr>
          <a:xfrm>
            <a:off x="0" y="24147"/>
            <a:ext cx="12192000" cy="6822849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25" name="Rectangle 5124">
            <a:extLst>
              <a:ext uri="{FF2B5EF4-FFF2-40B4-BE49-F238E27FC236}">
                <a16:creationId xmlns:a16="http://schemas.microsoft.com/office/drawing/2014/main" id="{22CEE9C4-7D49-1EF2-2C05-1065669A45C4}"/>
              </a:ext>
            </a:extLst>
          </p:cNvPr>
          <p:cNvSpPr/>
          <p:nvPr/>
        </p:nvSpPr>
        <p:spPr>
          <a:xfrm>
            <a:off x="8755" y="-2277781"/>
            <a:ext cx="12192000" cy="2277781"/>
          </a:xfrm>
          <a:prstGeom prst="rect">
            <a:avLst/>
          </a:prstGeom>
          <a:solidFill>
            <a:schemeClr val="tx2">
              <a:lumMod val="90000"/>
              <a:lumOff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91FBEC6E-D08F-6265-DF16-7398117FAA8D}"/>
              </a:ext>
            </a:extLst>
          </p:cNvPr>
          <p:cNvSpPr txBox="1"/>
          <p:nvPr/>
        </p:nvSpPr>
        <p:spPr>
          <a:xfrm>
            <a:off x="2191588" y="-1540834"/>
            <a:ext cx="8946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  <a:endParaRPr lang="en-AU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798ED38D-B165-98D1-FD54-BDF13AD36675}"/>
              </a:ext>
            </a:extLst>
          </p:cNvPr>
          <p:cNvCxnSpPr/>
          <p:nvPr/>
        </p:nvCxnSpPr>
        <p:spPr>
          <a:xfrm>
            <a:off x="880987" y="-1742146"/>
            <a:ext cx="347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8" name="Title 1">
            <a:extLst>
              <a:ext uri="{FF2B5EF4-FFF2-40B4-BE49-F238E27FC236}">
                <a16:creationId xmlns:a16="http://schemas.microsoft.com/office/drawing/2014/main" id="{02412CEF-9667-009E-371C-E5D0D7F48EDB}"/>
              </a:ext>
            </a:extLst>
          </p:cNvPr>
          <p:cNvSpPr txBox="1">
            <a:spLocks/>
          </p:cNvSpPr>
          <p:nvPr/>
        </p:nvSpPr>
        <p:spPr>
          <a:xfrm>
            <a:off x="512377" y="-1192827"/>
            <a:ext cx="1501140" cy="66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/>
              </a:rPr>
              <a:t>03</a:t>
            </a:r>
            <a:endParaRPr lang="en-AU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 Pro" panose="00000500000000000000" pitchFamily="2" charset="0"/>
              <a:ea typeface="BIZ UDPGothic" panose="020B04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A1D95-0F3C-4D47-B502-9EA41C08163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b="50153"/>
          <a:stretch/>
        </p:blipFill>
        <p:spPr>
          <a:xfrm>
            <a:off x="1262947" y="2189327"/>
            <a:ext cx="9235291" cy="4433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93088B-1FA1-4E0D-0AE0-50BE8EFC1002}"/>
              </a:ext>
            </a:extLst>
          </p:cNvPr>
          <p:cNvSpPr txBox="1"/>
          <p:nvPr/>
        </p:nvSpPr>
        <p:spPr>
          <a:xfrm>
            <a:off x="765167" y="1370560"/>
            <a:ext cx="10823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Initially, we filled in missing values using </a:t>
            </a:r>
            <a:r>
              <a:rPr lang="en-AU" sz="2000" b="1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mean </a:t>
            </a:r>
            <a:r>
              <a:rPr lang="en-AU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and </a:t>
            </a:r>
            <a:r>
              <a:rPr lang="en-AU" sz="2000" b="1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median</a:t>
            </a:r>
            <a:r>
              <a:rPr lang="en-AU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:</a:t>
            </a:r>
            <a:endParaRPr lang="en-AU" sz="2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5883A-32B3-F8FF-30E9-EBF9144AFD63}"/>
              </a:ext>
            </a:extLst>
          </p:cNvPr>
          <p:cNvSpPr/>
          <p:nvPr/>
        </p:nvSpPr>
        <p:spPr>
          <a:xfrm>
            <a:off x="1405728" y="227132"/>
            <a:ext cx="3818318" cy="885104"/>
          </a:xfrm>
          <a:custGeom>
            <a:avLst/>
            <a:gdLst>
              <a:gd name="connsiteX0" fmla="*/ 84453 w 8178566"/>
              <a:gd name="connsiteY0" fmla="*/ 0 h 1452970"/>
              <a:gd name="connsiteX1" fmla="*/ 7936399 w 8178566"/>
              <a:gd name="connsiteY1" fmla="*/ 0 h 1452970"/>
              <a:gd name="connsiteX2" fmla="*/ 8178566 w 8178566"/>
              <a:gd name="connsiteY2" fmla="*/ 242167 h 1452970"/>
              <a:gd name="connsiteX3" fmla="*/ 8178566 w 8178566"/>
              <a:gd name="connsiteY3" fmla="*/ 1210803 h 1452970"/>
              <a:gd name="connsiteX4" fmla="*/ 7936399 w 8178566"/>
              <a:gd name="connsiteY4" fmla="*/ 1452970 h 1452970"/>
              <a:gd name="connsiteX5" fmla="*/ 84453 w 8178566"/>
              <a:gd name="connsiteY5" fmla="*/ 1452970 h 1452970"/>
              <a:gd name="connsiteX6" fmla="*/ 35648 w 8178566"/>
              <a:gd name="connsiteY6" fmla="*/ 1448050 h 1452970"/>
              <a:gd name="connsiteX7" fmla="*/ 0 w 8178566"/>
              <a:gd name="connsiteY7" fmla="*/ 1436984 h 1452970"/>
              <a:gd name="connsiteX8" fmla="*/ 138891 w 8178566"/>
              <a:gd name="connsiteY8" fmla="*/ 1395879 h 1452970"/>
              <a:gd name="connsiteX9" fmla="*/ 604286 w 8178566"/>
              <a:gd name="connsiteY9" fmla="*/ 726485 h 1452970"/>
              <a:gd name="connsiteX10" fmla="*/ 138891 w 8178566"/>
              <a:gd name="connsiteY10" fmla="*/ 57091 h 1452970"/>
              <a:gd name="connsiteX11" fmla="*/ 0 w 8178566"/>
              <a:gd name="connsiteY11" fmla="*/ 15986 h 1452970"/>
              <a:gd name="connsiteX12" fmla="*/ 35648 w 8178566"/>
              <a:gd name="connsiteY12" fmla="*/ 4920 h 1452970"/>
              <a:gd name="connsiteX13" fmla="*/ 84453 w 8178566"/>
              <a:gd name="connsiteY13" fmla="*/ 0 h 145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8566" h="1452970">
                <a:moveTo>
                  <a:pt x="84453" y="0"/>
                </a:moveTo>
                <a:lnTo>
                  <a:pt x="7936399" y="0"/>
                </a:lnTo>
                <a:cubicBezTo>
                  <a:pt x="8070144" y="0"/>
                  <a:pt x="8178566" y="108422"/>
                  <a:pt x="8178566" y="242167"/>
                </a:cubicBezTo>
                <a:lnTo>
                  <a:pt x="8178566" y="1210803"/>
                </a:lnTo>
                <a:cubicBezTo>
                  <a:pt x="8178566" y="1344548"/>
                  <a:pt x="8070144" y="1452970"/>
                  <a:pt x="7936399" y="1452970"/>
                </a:cubicBezTo>
                <a:lnTo>
                  <a:pt x="84453" y="1452970"/>
                </a:lnTo>
                <a:cubicBezTo>
                  <a:pt x="67735" y="1452970"/>
                  <a:pt x="51413" y="1451276"/>
                  <a:pt x="35648" y="1448050"/>
                </a:cubicBezTo>
                <a:lnTo>
                  <a:pt x="0" y="1436984"/>
                </a:lnTo>
                <a:lnTo>
                  <a:pt x="138891" y="1395879"/>
                </a:lnTo>
                <a:cubicBezTo>
                  <a:pt x="412384" y="1285593"/>
                  <a:pt x="604286" y="1027405"/>
                  <a:pt x="604286" y="726485"/>
                </a:cubicBezTo>
                <a:cubicBezTo>
                  <a:pt x="604286" y="425565"/>
                  <a:pt x="412384" y="167377"/>
                  <a:pt x="138891" y="57091"/>
                </a:cubicBezTo>
                <a:lnTo>
                  <a:pt x="0" y="15986"/>
                </a:lnTo>
                <a:lnTo>
                  <a:pt x="35648" y="4920"/>
                </a:lnTo>
                <a:cubicBezTo>
                  <a:pt x="51413" y="1694"/>
                  <a:pt x="67735" y="0"/>
                  <a:pt x="84453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MY" sz="2800" b="1"/>
              <a:t>Simple Imputation</a:t>
            </a:r>
            <a:endParaRPr lang="en-AU" sz="2800" b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6665D6-CF05-CA27-304F-FE2878D5CF42}"/>
              </a:ext>
            </a:extLst>
          </p:cNvPr>
          <p:cNvSpPr/>
          <p:nvPr/>
        </p:nvSpPr>
        <p:spPr>
          <a:xfrm>
            <a:off x="512377" y="227132"/>
            <a:ext cx="985664" cy="885104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b="1"/>
              <a:t>1</a:t>
            </a:r>
            <a:endParaRPr lang="en-AU" sz="3200" b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600295-FB37-61C5-456D-2CC149866B3B}"/>
              </a:ext>
            </a:extLst>
          </p:cNvPr>
          <p:cNvCxnSpPr/>
          <p:nvPr/>
        </p:nvCxnSpPr>
        <p:spPr>
          <a:xfrm flipH="1">
            <a:off x="4277192" y="2221784"/>
            <a:ext cx="474562" cy="320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F7CE8E-C897-590F-D83F-10B3A75C4D39}"/>
              </a:ext>
            </a:extLst>
          </p:cNvPr>
          <p:cNvCxnSpPr>
            <a:cxnSpLocks/>
          </p:cNvCxnSpPr>
          <p:nvPr/>
        </p:nvCxnSpPr>
        <p:spPr>
          <a:xfrm>
            <a:off x="8511926" y="2241805"/>
            <a:ext cx="360744" cy="320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239A81-42C8-9A89-914E-1CE018CC1433}"/>
              </a:ext>
            </a:extLst>
          </p:cNvPr>
          <p:cNvSpPr txBox="1"/>
          <p:nvPr/>
        </p:nvSpPr>
        <p:spPr>
          <a:xfrm>
            <a:off x="3609059" y="1827684"/>
            <a:ext cx="6111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Obvious peak shown in histogram…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B15EEB7-B7A5-6107-AD25-894FD0BF6AE0}"/>
              </a:ext>
            </a:extLst>
          </p:cNvPr>
          <p:cNvSpPr txBox="1"/>
          <p:nvPr/>
        </p:nvSpPr>
        <p:spPr>
          <a:xfrm>
            <a:off x="765167" y="8457160"/>
            <a:ext cx="10823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Then, we tried out using </a:t>
            </a:r>
            <a:r>
              <a:rPr lang="en-AU" sz="2000" err="1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kNN</a:t>
            </a:r>
            <a:r>
              <a:rPr lang="en-AU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imputation:</a:t>
            </a:r>
            <a:endParaRPr lang="en-AU" sz="2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3B7FFC-7EBC-3C2F-2F3C-3315B33CFD3A}"/>
              </a:ext>
            </a:extLst>
          </p:cNvPr>
          <p:cNvSpPr/>
          <p:nvPr/>
        </p:nvSpPr>
        <p:spPr>
          <a:xfrm>
            <a:off x="1262947" y="7287911"/>
            <a:ext cx="3488807" cy="773206"/>
          </a:xfrm>
          <a:custGeom>
            <a:avLst/>
            <a:gdLst>
              <a:gd name="connsiteX0" fmla="*/ 84453 w 8178566"/>
              <a:gd name="connsiteY0" fmla="*/ 0 h 1452970"/>
              <a:gd name="connsiteX1" fmla="*/ 7936399 w 8178566"/>
              <a:gd name="connsiteY1" fmla="*/ 0 h 1452970"/>
              <a:gd name="connsiteX2" fmla="*/ 8178566 w 8178566"/>
              <a:gd name="connsiteY2" fmla="*/ 242167 h 1452970"/>
              <a:gd name="connsiteX3" fmla="*/ 8178566 w 8178566"/>
              <a:gd name="connsiteY3" fmla="*/ 1210803 h 1452970"/>
              <a:gd name="connsiteX4" fmla="*/ 7936399 w 8178566"/>
              <a:gd name="connsiteY4" fmla="*/ 1452970 h 1452970"/>
              <a:gd name="connsiteX5" fmla="*/ 84453 w 8178566"/>
              <a:gd name="connsiteY5" fmla="*/ 1452970 h 1452970"/>
              <a:gd name="connsiteX6" fmla="*/ 35648 w 8178566"/>
              <a:gd name="connsiteY6" fmla="*/ 1448050 h 1452970"/>
              <a:gd name="connsiteX7" fmla="*/ 0 w 8178566"/>
              <a:gd name="connsiteY7" fmla="*/ 1436984 h 1452970"/>
              <a:gd name="connsiteX8" fmla="*/ 138891 w 8178566"/>
              <a:gd name="connsiteY8" fmla="*/ 1395879 h 1452970"/>
              <a:gd name="connsiteX9" fmla="*/ 604286 w 8178566"/>
              <a:gd name="connsiteY9" fmla="*/ 726485 h 1452970"/>
              <a:gd name="connsiteX10" fmla="*/ 138891 w 8178566"/>
              <a:gd name="connsiteY10" fmla="*/ 57091 h 1452970"/>
              <a:gd name="connsiteX11" fmla="*/ 0 w 8178566"/>
              <a:gd name="connsiteY11" fmla="*/ 15986 h 1452970"/>
              <a:gd name="connsiteX12" fmla="*/ 35648 w 8178566"/>
              <a:gd name="connsiteY12" fmla="*/ 4920 h 1452970"/>
              <a:gd name="connsiteX13" fmla="*/ 84453 w 8178566"/>
              <a:gd name="connsiteY13" fmla="*/ 0 h 145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8566" h="1452970">
                <a:moveTo>
                  <a:pt x="84453" y="0"/>
                </a:moveTo>
                <a:lnTo>
                  <a:pt x="7936399" y="0"/>
                </a:lnTo>
                <a:cubicBezTo>
                  <a:pt x="8070144" y="0"/>
                  <a:pt x="8178566" y="108422"/>
                  <a:pt x="8178566" y="242167"/>
                </a:cubicBezTo>
                <a:lnTo>
                  <a:pt x="8178566" y="1210803"/>
                </a:lnTo>
                <a:cubicBezTo>
                  <a:pt x="8178566" y="1344548"/>
                  <a:pt x="8070144" y="1452970"/>
                  <a:pt x="7936399" y="1452970"/>
                </a:cubicBezTo>
                <a:lnTo>
                  <a:pt x="84453" y="1452970"/>
                </a:lnTo>
                <a:cubicBezTo>
                  <a:pt x="67735" y="1452970"/>
                  <a:pt x="51413" y="1451276"/>
                  <a:pt x="35648" y="1448050"/>
                </a:cubicBezTo>
                <a:lnTo>
                  <a:pt x="0" y="1436984"/>
                </a:lnTo>
                <a:lnTo>
                  <a:pt x="138891" y="1395879"/>
                </a:lnTo>
                <a:cubicBezTo>
                  <a:pt x="412384" y="1285593"/>
                  <a:pt x="604286" y="1027405"/>
                  <a:pt x="604286" y="726485"/>
                </a:cubicBezTo>
                <a:cubicBezTo>
                  <a:pt x="604286" y="425565"/>
                  <a:pt x="412384" y="167377"/>
                  <a:pt x="138891" y="57091"/>
                </a:cubicBezTo>
                <a:lnTo>
                  <a:pt x="0" y="15986"/>
                </a:lnTo>
                <a:lnTo>
                  <a:pt x="35648" y="4920"/>
                </a:lnTo>
                <a:cubicBezTo>
                  <a:pt x="51413" y="1694"/>
                  <a:pt x="67735" y="0"/>
                  <a:pt x="8445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MY" sz="2800" b="1" err="1"/>
              <a:t>kNN</a:t>
            </a:r>
            <a:r>
              <a:rPr lang="en-MY" sz="2800" b="1"/>
              <a:t> Imputation</a:t>
            </a:r>
            <a:endParaRPr lang="en-AU" sz="2800" b="1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D4DC690-D20A-0595-D312-10CE069C6672}"/>
              </a:ext>
            </a:extLst>
          </p:cNvPr>
          <p:cNvSpPr/>
          <p:nvPr/>
        </p:nvSpPr>
        <p:spPr>
          <a:xfrm>
            <a:off x="369596" y="7287911"/>
            <a:ext cx="900603" cy="77320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b="1"/>
              <a:t>2</a:t>
            </a:r>
            <a:endParaRPr lang="en-AU" sz="2800" b="1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76E19C3-E0B3-9AA4-BE1D-7919E3B15C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1165" y="9229131"/>
            <a:ext cx="6850319" cy="43326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05623DA-8AD5-D95E-0189-CD05D96875CA}"/>
              </a:ext>
            </a:extLst>
          </p:cNvPr>
          <p:cNvSpPr txBox="1"/>
          <p:nvPr/>
        </p:nvSpPr>
        <p:spPr>
          <a:xfrm>
            <a:off x="5866324" y="88572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8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 </a:t>
            </a:r>
            <a:r>
              <a:rPr lang="en-AU" sz="1800" b="1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bell shape </a:t>
            </a:r>
            <a:r>
              <a:rPr lang="en-AU" sz="18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curve histogram!</a:t>
            </a:r>
            <a:endParaRPr lang="en-AU" sz="2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2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73717-04B4-95D4-C101-3717BFDB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4324DAAD-E28D-0910-3E56-FACB02CD7A2E}"/>
              </a:ext>
            </a:extLst>
          </p:cNvPr>
          <p:cNvSpPr/>
          <p:nvPr/>
        </p:nvSpPr>
        <p:spPr>
          <a:xfrm>
            <a:off x="0" y="24147"/>
            <a:ext cx="12192000" cy="6822849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8457-F63E-E6AE-6C2A-05CC0300DAFD}"/>
              </a:ext>
            </a:extLst>
          </p:cNvPr>
          <p:cNvSpPr txBox="1"/>
          <p:nvPr/>
        </p:nvSpPr>
        <p:spPr>
          <a:xfrm>
            <a:off x="765167" y="1370560"/>
            <a:ext cx="10823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Then, we tried out using </a:t>
            </a:r>
            <a:r>
              <a:rPr lang="en-AU" sz="2000" err="1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kNN</a:t>
            </a:r>
            <a:r>
              <a:rPr lang="en-AU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imputation:</a:t>
            </a:r>
            <a:endParaRPr lang="en-AU" sz="2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B1FC4ED-73DE-59A8-C7D9-73A5E16E5999}"/>
              </a:ext>
            </a:extLst>
          </p:cNvPr>
          <p:cNvSpPr/>
          <p:nvPr/>
        </p:nvSpPr>
        <p:spPr>
          <a:xfrm>
            <a:off x="1262947" y="201311"/>
            <a:ext cx="3488807" cy="773206"/>
          </a:xfrm>
          <a:custGeom>
            <a:avLst/>
            <a:gdLst>
              <a:gd name="connsiteX0" fmla="*/ 84453 w 8178566"/>
              <a:gd name="connsiteY0" fmla="*/ 0 h 1452970"/>
              <a:gd name="connsiteX1" fmla="*/ 7936399 w 8178566"/>
              <a:gd name="connsiteY1" fmla="*/ 0 h 1452970"/>
              <a:gd name="connsiteX2" fmla="*/ 8178566 w 8178566"/>
              <a:gd name="connsiteY2" fmla="*/ 242167 h 1452970"/>
              <a:gd name="connsiteX3" fmla="*/ 8178566 w 8178566"/>
              <a:gd name="connsiteY3" fmla="*/ 1210803 h 1452970"/>
              <a:gd name="connsiteX4" fmla="*/ 7936399 w 8178566"/>
              <a:gd name="connsiteY4" fmla="*/ 1452970 h 1452970"/>
              <a:gd name="connsiteX5" fmla="*/ 84453 w 8178566"/>
              <a:gd name="connsiteY5" fmla="*/ 1452970 h 1452970"/>
              <a:gd name="connsiteX6" fmla="*/ 35648 w 8178566"/>
              <a:gd name="connsiteY6" fmla="*/ 1448050 h 1452970"/>
              <a:gd name="connsiteX7" fmla="*/ 0 w 8178566"/>
              <a:gd name="connsiteY7" fmla="*/ 1436984 h 1452970"/>
              <a:gd name="connsiteX8" fmla="*/ 138891 w 8178566"/>
              <a:gd name="connsiteY8" fmla="*/ 1395879 h 1452970"/>
              <a:gd name="connsiteX9" fmla="*/ 604286 w 8178566"/>
              <a:gd name="connsiteY9" fmla="*/ 726485 h 1452970"/>
              <a:gd name="connsiteX10" fmla="*/ 138891 w 8178566"/>
              <a:gd name="connsiteY10" fmla="*/ 57091 h 1452970"/>
              <a:gd name="connsiteX11" fmla="*/ 0 w 8178566"/>
              <a:gd name="connsiteY11" fmla="*/ 15986 h 1452970"/>
              <a:gd name="connsiteX12" fmla="*/ 35648 w 8178566"/>
              <a:gd name="connsiteY12" fmla="*/ 4920 h 1452970"/>
              <a:gd name="connsiteX13" fmla="*/ 84453 w 8178566"/>
              <a:gd name="connsiteY13" fmla="*/ 0 h 145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8566" h="1452970">
                <a:moveTo>
                  <a:pt x="84453" y="0"/>
                </a:moveTo>
                <a:lnTo>
                  <a:pt x="7936399" y="0"/>
                </a:lnTo>
                <a:cubicBezTo>
                  <a:pt x="8070144" y="0"/>
                  <a:pt x="8178566" y="108422"/>
                  <a:pt x="8178566" y="242167"/>
                </a:cubicBezTo>
                <a:lnTo>
                  <a:pt x="8178566" y="1210803"/>
                </a:lnTo>
                <a:cubicBezTo>
                  <a:pt x="8178566" y="1344548"/>
                  <a:pt x="8070144" y="1452970"/>
                  <a:pt x="7936399" y="1452970"/>
                </a:cubicBezTo>
                <a:lnTo>
                  <a:pt x="84453" y="1452970"/>
                </a:lnTo>
                <a:cubicBezTo>
                  <a:pt x="67735" y="1452970"/>
                  <a:pt x="51413" y="1451276"/>
                  <a:pt x="35648" y="1448050"/>
                </a:cubicBezTo>
                <a:lnTo>
                  <a:pt x="0" y="1436984"/>
                </a:lnTo>
                <a:lnTo>
                  <a:pt x="138891" y="1395879"/>
                </a:lnTo>
                <a:cubicBezTo>
                  <a:pt x="412384" y="1285593"/>
                  <a:pt x="604286" y="1027405"/>
                  <a:pt x="604286" y="726485"/>
                </a:cubicBezTo>
                <a:cubicBezTo>
                  <a:pt x="604286" y="425565"/>
                  <a:pt x="412384" y="167377"/>
                  <a:pt x="138891" y="57091"/>
                </a:cubicBezTo>
                <a:lnTo>
                  <a:pt x="0" y="15986"/>
                </a:lnTo>
                <a:lnTo>
                  <a:pt x="35648" y="4920"/>
                </a:lnTo>
                <a:cubicBezTo>
                  <a:pt x="51413" y="1694"/>
                  <a:pt x="67735" y="0"/>
                  <a:pt x="8445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MY" sz="2800" b="1" err="1"/>
              <a:t>kNN</a:t>
            </a:r>
            <a:r>
              <a:rPr lang="en-MY" sz="2800" b="1"/>
              <a:t> Imputation</a:t>
            </a:r>
            <a:endParaRPr lang="en-AU" sz="2800" b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16E1ED-5B45-31D9-F8AA-D0B7264A28FA}"/>
              </a:ext>
            </a:extLst>
          </p:cNvPr>
          <p:cNvSpPr/>
          <p:nvPr/>
        </p:nvSpPr>
        <p:spPr>
          <a:xfrm>
            <a:off x="369596" y="201311"/>
            <a:ext cx="900603" cy="77320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b="1"/>
              <a:t>2</a:t>
            </a:r>
            <a:endParaRPr lang="en-AU" sz="28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66260-F027-8121-F777-469BF83D4E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1165" y="2142531"/>
            <a:ext cx="6850319" cy="4332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652B3-DB06-A726-7442-3C91F6C16C7C}"/>
              </a:ext>
            </a:extLst>
          </p:cNvPr>
          <p:cNvSpPr txBox="1"/>
          <p:nvPr/>
        </p:nvSpPr>
        <p:spPr>
          <a:xfrm>
            <a:off x="5866324" y="17706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8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 </a:t>
            </a:r>
            <a:r>
              <a:rPr lang="en-AU" sz="1800" b="1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bell shape </a:t>
            </a:r>
            <a:r>
              <a:rPr lang="en-AU" sz="18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curve histogram!</a:t>
            </a:r>
            <a:endParaRPr lang="en-AU" sz="2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98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E854A-FAF3-3793-6FE4-68ED6CD2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38889B6C-0E64-6720-7D0B-45AC34FFBB39}"/>
              </a:ext>
            </a:extLst>
          </p:cNvPr>
          <p:cNvSpPr/>
          <p:nvPr/>
        </p:nvSpPr>
        <p:spPr>
          <a:xfrm>
            <a:off x="0" y="24147"/>
            <a:ext cx="12192000" cy="6822849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D21AFD-1B66-8E30-F52C-1F39F424DB30}"/>
              </a:ext>
            </a:extLst>
          </p:cNvPr>
          <p:cNvSpPr/>
          <p:nvPr/>
        </p:nvSpPr>
        <p:spPr>
          <a:xfrm>
            <a:off x="1262947" y="201311"/>
            <a:ext cx="3488807" cy="773206"/>
          </a:xfrm>
          <a:custGeom>
            <a:avLst/>
            <a:gdLst>
              <a:gd name="connsiteX0" fmla="*/ 84453 w 8178566"/>
              <a:gd name="connsiteY0" fmla="*/ 0 h 1452970"/>
              <a:gd name="connsiteX1" fmla="*/ 7936399 w 8178566"/>
              <a:gd name="connsiteY1" fmla="*/ 0 h 1452970"/>
              <a:gd name="connsiteX2" fmla="*/ 8178566 w 8178566"/>
              <a:gd name="connsiteY2" fmla="*/ 242167 h 1452970"/>
              <a:gd name="connsiteX3" fmla="*/ 8178566 w 8178566"/>
              <a:gd name="connsiteY3" fmla="*/ 1210803 h 1452970"/>
              <a:gd name="connsiteX4" fmla="*/ 7936399 w 8178566"/>
              <a:gd name="connsiteY4" fmla="*/ 1452970 h 1452970"/>
              <a:gd name="connsiteX5" fmla="*/ 84453 w 8178566"/>
              <a:gd name="connsiteY5" fmla="*/ 1452970 h 1452970"/>
              <a:gd name="connsiteX6" fmla="*/ 35648 w 8178566"/>
              <a:gd name="connsiteY6" fmla="*/ 1448050 h 1452970"/>
              <a:gd name="connsiteX7" fmla="*/ 0 w 8178566"/>
              <a:gd name="connsiteY7" fmla="*/ 1436984 h 1452970"/>
              <a:gd name="connsiteX8" fmla="*/ 138891 w 8178566"/>
              <a:gd name="connsiteY8" fmla="*/ 1395879 h 1452970"/>
              <a:gd name="connsiteX9" fmla="*/ 604286 w 8178566"/>
              <a:gd name="connsiteY9" fmla="*/ 726485 h 1452970"/>
              <a:gd name="connsiteX10" fmla="*/ 138891 w 8178566"/>
              <a:gd name="connsiteY10" fmla="*/ 57091 h 1452970"/>
              <a:gd name="connsiteX11" fmla="*/ 0 w 8178566"/>
              <a:gd name="connsiteY11" fmla="*/ 15986 h 1452970"/>
              <a:gd name="connsiteX12" fmla="*/ 35648 w 8178566"/>
              <a:gd name="connsiteY12" fmla="*/ 4920 h 1452970"/>
              <a:gd name="connsiteX13" fmla="*/ 84453 w 8178566"/>
              <a:gd name="connsiteY13" fmla="*/ 0 h 145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78566" h="1452970">
                <a:moveTo>
                  <a:pt x="84453" y="0"/>
                </a:moveTo>
                <a:lnTo>
                  <a:pt x="7936399" y="0"/>
                </a:lnTo>
                <a:cubicBezTo>
                  <a:pt x="8070144" y="0"/>
                  <a:pt x="8178566" y="108422"/>
                  <a:pt x="8178566" y="242167"/>
                </a:cubicBezTo>
                <a:lnTo>
                  <a:pt x="8178566" y="1210803"/>
                </a:lnTo>
                <a:cubicBezTo>
                  <a:pt x="8178566" y="1344548"/>
                  <a:pt x="8070144" y="1452970"/>
                  <a:pt x="7936399" y="1452970"/>
                </a:cubicBezTo>
                <a:lnTo>
                  <a:pt x="84453" y="1452970"/>
                </a:lnTo>
                <a:cubicBezTo>
                  <a:pt x="67735" y="1452970"/>
                  <a:pt x="51413" y="1451276"/>
                  <a:pt x="35648" y="1448050"/>
                </a:cubicBezTo>
                <a:lnTo>
                  <a:pt x="0" y="1436984"/>
                </a:lnTo>
                <a:lnTo>
                  <a:pt x="138891" y="1395879"/>
                </a:lnTo>
                <a:cubicBezTo>
                  <a:pt x="412384" y="1285593"/>
                  <a:pt x="604286" y="1027405"/>
                  <a:pt x="604286" y="726485"/>
                </a:cubicBezTo>
                <a:cubicBezTo>
                  <a:pt x="604286" y="425565"/>
                  <a:pt x="412384" y="167377"/>
                  <a:pt x="138891" y="57091"/>
                </a:cubicBezTo>
                <a:lnTo>
                  <a:pt x="0" y="15986"/>
                </a:lnTo>
                <a:lnTo>
                  <a:pt x="35648" y="4920"/>
                </a:lnTo>
                <a:cubicBezTo>
                  <a:pt x="51413" y="1694"/>
                  <a:pt x="67735" y="0"/>
                  <a:pt x="84453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MY" sz="2800" b="1" err="1"/>
              <a:t>kNN</a:t>
            </a:r>
            <a:r>
              <a:rPr lang="en-MY" sz="2800" b="1"/>
              <a:t> Imputation</a:t>
            </a:r>
            <a:endParaRPr lang="en-AU" sz="2800" b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A4B4A1-247F-D436-4638-3E8F85358C42}"/>
              </a:ext>
            </a:extLst>
          </p:cNvPr>
          <p:cNvSpPr/>
          <p:nvPr/>
        </p:nvSpPr>
        <p:spPr>
          <a:xfrm>
            <a:off x="369596" y="201311"/>
            <a:ext cx="900603" cy="77320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b="1"/>
              <a:t>2</a:t>
            </a:r>
            <a:endParaRPr lang="en-AU" sz="28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CA491B-6522-317A-F43B-FE82D4CC77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900" y="2230401"/>
            <a:ext cx="6038697" cy="387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3C065-CEA3-D2E6-CFDD-E3BDFDEBE62B}"/>
              </a:ext>
            </a:extLst>
          </p:cNvPr>
          <p:cNvSpPr txBox="1"/>
          <p:nvPr/>
        </p:nvSpPr>
        <p:spPr>
          <a:xfrm>
            <a:off x="637017" y="1214738"/>
            <a:ext cx="112044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 bell shape curve is not perfect as </a:t>
            </a:r>
            <a:r>
              <a:rPr kumimoji="0" lang="en-AU" sz="2000" b="1" i="0" u="none" strike="noStrike" kern="1200" cap="none" spc="0" normalizeH="0" baseline="0" noProof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CompetitionOpenSinceYear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 and </a:t>
            </a:r>
            <a:r>
              <a:rPr kumimoji="0" lang="en-AU" sz="2000" b="1" i="0" u="none" strike="noStrike" kern="1200" cap="none" spc="0" normalizeH="0" baseline="0" noProof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CompetitionOpenSinceMonth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 has very weak correlation with target variable ‘</a:t>
            </a:r>
            <a:r>
              <a:rPr kumimoji="0" lang="en-AU" sz="2000" b="1" i="0" u="none" strike="noStrike" kern="1200" cap="none" spc="0" normalizeH="0" baseline="0" noProof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Sales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venir Next LT Pro"/>
                <a:ea typeface="+mn-lt"/>
                <a:cs typeface="+mn-lt"/>
              </a:rPr>
              <a:t>’.</a:t>
            </a:r>
            <a:endParaRPr kumimoji="0" lang="en-AU" sz="1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olas"/>
              <a:ea typeface="+mn-lt"/>
              <a:cs typeface="+mn-lt"/>
            </a:endParaRPr>
          </a:p>
          <a:p>
            <a:r>
              <a:rPr lang="en-AU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 </a:t>
            </a:r>
            <a:endParaRPr lang="en-AU" sz="2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1730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1B3-016A-6BBF-AA31-5C2549992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4E694036-2433-0FE6-17D0-5308A3687B5E}"/>
              </a:ext>
            </a:extLst>
          </p:cNvPr>
          <p:cNvSpPr/>
          <p:nvPr/>
        </p:nvSpPr>
        <p:spPr>
          <a:xfrm>
            <a:off x="8755" y="2221871"/>
            <a:ext cx="12192000" cy="4625125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290" name="Picture 2" descr="Unlocking the World of R&amp;D Pharmacists: A Day in the Life of Innovation">
            <a:extLst>
              <a:ext uri="{FF2B5EF4-FFF2-40B4-BE49-F238E27FC236}">
                <a16:creationId xmlns:a16="http://schemas.microsoft.com/office/drawing/2014/main" id="{B5A3EDB0-32BE-688F-AB25-D2A374E38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4" t="36733" r="144" b="30747"/>
          <a:stretch/>
        </p:blipFill>
        <p:spPr bwMode="auto">
          <a:xfrm>
            <a:off x="8755" y="-5193"/>
            <a:ext cx="12192000" cy="222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5" name="Rectangle 5124">
            <a:extLst>
              <a:ext uri="{FF2B5EF4-FFF2-40B4-BE49-F238E27FC236}">
                <a16:creationId xmlns:a16="http://schemas.microsoft.com/office/drawing/2014/main" id="{C118456E-7BD2-DD8A-2420-D038AF21AD89}"/>
              </a:ext>
            </a:extLst>
          </p:cNvPr>
          <p:cNvSpPr/>
          <p:nvPr/>
        </p:nvSpPr>
        <p:spPr>
          <a:xfrm>
            <a:off x="8755" y="0"/>
            <a:ext cx="12192000" cy="2236291"/>
          </a:xfrm>
          <a:prstGeom prst="rect">
            <a:avLst/>
          </a:prstGeom>
          <a:solidFill>
            <a:schemeClr val="tx2">
              <a:lumMod val="90000"/>
              <a:lumOff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23007B7B-E998-562D-303B-AEDD9A37554A}"/>
              </a:ext>
            </a:extLst>
          </p:cNvPr>
          <p:cNvSpPr txBox="1"/>
          <p:nvPr/>
        </p:nvSpPr>
        <p:spPr>
          <a:xfrm>
            <a:off x="2035133" y="684401"/>
            <a:ext cx="97493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  <a:endParaRPr lang="en-AU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8" name="Title 1">
            <a:extLst>
              <a:ext uri="{FF2B5EF4-FFF2-40B4-BE49-F238E27FC236}">
                <a16:creationId xmlns:a16="http://schemas.microsoft.com/office/drawing/2014/main" id="{1F79A140-02F9-0B21-FAF2-D70691AB8A96}"/>
              </a:ext>
            </a:extLst>
          </p:cNvPr>
          <p:cNvSpPr txBox="1">
            <a:spLocks/>
          </p:cNvSpPr>
          <p:nvPr/>
        </p:nvSpPr>
        <p:spPr>
          <a:xfrm>
            <a:off x="486645" y="1040048"/>
            <a:ext cx="1501140" cy="66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/>
              </a:rPr>
              <a:t>04</a:t>
            </a:r>
            <a:endParaRPr lang="en-AU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 Pro" panose="00000500000000000000" pitchFamily="2" charset="0"/>
              <a:ea typeface="BIZ UDPGothic" panose="020B04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FA5DCD-F03C-9AE4-FB49-025A6F7FAA15}"/>
              </a:ext>
            </a:extLst>
          </p:cNvPr>
          <p:cNvCxnSpPr/>
          <p:nvPr/>
        </p:nvCxnSpPr>
        <p:spPr>
          <a:xfrm>
            <a:off x="855255" y="490729"/>
            <a:ext cx="347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1D31EF-294F-5FA7-A6AD-5BE377808F47}"/>
              </a:ext>
            </a:extLst>
          </p:cNvPr>
          <p:cNvGrpSpPr/>
          <p:nvPr/>
        </p:nvGrpSpPr>
        <p:grpSpPr>
          <a:xfrm>
            <a:off x="959426" y="3246538"/>
            <a:ext cx="7494109" cy="2715723"/>
            <a:chOff x="1530982" y="3246539"/>
            <a:chExt cx="7890809" cy="1748275"/>
          </a:xfrm>
          <a:solidFill>
            <a:schemeClr val="accent1">
              <a:lumMod val="50000"/>
            </a:schemeClr>
          </a:solidFill>
        </p:grpSpPr>
        <p:grpSp>
          <p:nvGrpSpPr>
            <p:cNvPr id="3" name="Google Shape;9214;p55">
              <a:extLst>
                <a:ext uri="{FF2B5EF4-FFF2-40B4-BE49-F238E27FC236}">
                  <a16:creationId xmlns:a16="http://schemas.microsoft.com/office/drawing/2014/main" id="{1AC13D05-8206-6208-785D-5421E445F122}"/>
                </a:ext>
              </a:extLst>
            </p:cNvPr>
            <p:cNvGrpSpPr/>
            <p:nvPr/>
          </p:nvGrpSpPr>
          <p:grpSpPr>
            <a:xfrm>
              <a:off x="1530982" y="3366568"/>
              <a:ext cx="7718848" cy="1515932"/>
              <a:chOff x="2785807" y="1805334"/>
              <a:chExt cx="3667048" cy="1271043"/>
            </a:xfrm>
            <a:grpFill/>
          </p:grpSpPr>
          <p:sp>
            <p:nvSpPr>
              <p:cNvPr id="16" name="Google Shape;9218;p55">
                <a:extLst>
                  <a:ext uri="{FF2B5EF4-FFF2-40B4-BE49-F238E27FC236}">
                    <a16:creationId xmlns:a16="http://schemas.microsoft.com/office/drawing/2014/main" id="{7925FEE9-49E8-919B-51B8-371F2572A72E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219;p55">
                <a:extLst>
                  <a:ext uri="{FF2B5EF4-FFF2-40B4-BE49-F238E27FC236}">
                    <a16:creationId xmlns:a16="http://schemas.microsoft.com/office/drawing/2014/main" id="{9B2E1A1D-6E05-CF22-5186-44F710402B8D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220;p55">
                <a:extLst>
                  <a:ext uri="{FF2B5EF4-FFF2-40B4-BE49-F238E27FC236}">
                    <a16:creationId xmlns:a16="http://schemas.microsoft.com/office/drawing/2014/main" id="{C608B76A-BCF8-D77A-ED1E-88B1F487D46E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9223;p55">
              <a:extLst>
                <a:ext uri="{FF2B5EF4-FFF2-40B4-BE49-F238E27FC236}">
                  <a16:creationId xmlns:a16="http://schemas.microsoft.com/office/drawing/2014/main" id="{7F935597-0497-5EF7-46F5-14B2D2142A66}"/>
                </a:ext>
              </a:extLst>
            </p:cNvPr>
            <p:cNvSpPr/>
            <p:nvPr/>
          </p:nvSpPr>
          <p:spPr>
            <a:xfrm rot="5400000">
              <a:off x="6143340" y="3170207"/>
              <a:ext cx="288165" cy="440830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C00000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224;p55">
              <a:extLst>
                <a:ext uri="{FF2B5EF4-FFF2-40B4-BE49-F238E27FC236}">
                  <a16:creationId xmlns:a16="http://schemas.microsoft.com/office/drawing/2014/main" id="{749910F0-B5F9-E030-60BA-C3571AB44D8B}"/>
                </a:ext>
              </a:extLst>
            </p:cNvPr>
            <p:cNvSpPr/>
            <p:nvPr/>
          </p:nvSpPr>
          <p:spPr>
            <a:xfrm rot="5400000">
              <a:off x="9057293" y="3875281"/>
              <a:ext cx="288165" cy="440830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F2B800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227;p55">
              <a:extLst>
                <a:ext uri="{FF2B5EF4-FFF2-40B4-BE49-F238E27FC236}">
                  <a16:creationId xmlns:a16="http://schemas.microsoft.com/office/drawing/2014/main" id="{22467836-E04B-BD00-5ACF-B6E7DAE94E96}"/>
                </a:ext>
              </a:extLst>
            </p:cNvPr>
            <p:cNvSpPr/>
            <p:nvPr/>
          </p:nvSpPr>
          <p:spPr>
            <a:xfrm rot="5400000">
              <a:off x="3005372" y="4630317"/>
              <a:ext cx="288165" cy="440830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84C4762-3EB9-FDBD-2A1D-09ABBC69E513}"/>
              </a:ext>
            </a:extLst>
          </p:cNvPr>
          <p:cNvSpPr txBox="1"/>
          <p:nvPr/>
        </p:nvSpPr>
        <p:spPr>
          <a:xfrm>
            <a:off x="4305296" y="2720637"/>
            <a:ext cx="3906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b="1">
                <a:latin typeface="Arial"/>
                <a:cs typeface="Arial"/>
              </a:rPr>
              <a:t>Distribution of Sales</a:t>
            </a:r>
            <a:endParaRPr lang="en-AU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E5663-610B-489B-BA2D-FFA3E386C6BD}"/>
              </a:ext>
            </a:extLst>
          </p:cNvPr>
          <p:cNvSpPr txBox="1"/>
          <p:nvPr/>
        </p:nvSpPr>
        <p:spPr>
          <a:xfrm>
            <a:off x="546487" y="6183941"/>
            <a:ext cx="5558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>
                <a:latin typeface="Arial"/>
                <a:ea typeface="等线 Light"/>
                <a:cs typeface="Arial"/>
              </a:rPr>
              <a:t>Multivariate Linear Regression</a:t>
            </a:r>
            <a:endParaRPr lang="en-AU" sz="2000" b="1">
              <a:latin typeface="Arial"/>
              <a:ea typeface="等线 Light"/>
              <a:cs typeface="Arial"/>
            </a:endParaRP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628AF7D1-F980-6CEA-4A52-7EF086914027}"/>
              </a:ext>
            </a:extLst>
          </p:cNvPr>
          <p:cNvSpPr txBox="1"/>
          <p:nvPr/>
        </p:nvSpPr>
        <p:spPr>
          <a:xfrm>
            <a:off x="8659017" y="4298544"/>
            <a:ext cx="2490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b="1">
                <a:latin typeface="Arial"/>
                <a:cs typeface="Arial"/>
              </a:rPr>
              <a:t>Time Series Data Analysis</a:t>
            </a:r>
            <a:endParaRPr lang="en-AU" sz="1800"/>
          </a:p>
        </p:txBody>
      </p:sp>
    </p:spTree>
    <p:extLst>
      <p:ext uri="{BB962C8B-B14F-4D97-AF65-F5344CB8AC3E}">
        <p14:creationId xmlns:p14="http://schemas.microsoft.com/office/powerpoint/2010/main" val="261160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10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6436-1D86-14E3-44CE-6EC27426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32894673-C25F-E66F-A1B7-B980777711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B931B-5F67-AF4F-2763-B5EBFECBF2BC}"/>
              </a:ext>
            </a:extLst>
          </p:cNvPr>
          <p:cNvSpPr txBox="1"/>
          <p:nvPr/>
        </p:nvSpPr>
        <p:spPr>
          <a:xfrm>
            <a:off x="486645" y="304802"/>
            <a:ext cx="4849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Distribution of Sales</a:t>
            </a:r>
            <a:endParaRPr lang="en-AU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E94D0-CF57-892A-C962-9BED5B8AA021}"/>
              </a:ext>
            </a:extLst>
          </p:cNvPr>
          <p:cNvSpPr txBox="1"/>
          <p:nvPr/>
        </p:nvSpPr>
        <p:spPr>
          <a:xfrm>
            <a:off x="692899" y="1006732"/>
            <a:ext cx="1082371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rgbClr val="202122"/>
                </a:solidFill>
                <a:latin typeface="Arial"/>
                <a:ea typeface="+mn-lt"/>
                <a:cs typeface="Arial"/>
              </a:rPr>
              <a:t>We visualised the distribution of sales using a histogram.</a:t>
            </a:r>
            <a:endParaRPr lang="en-AU" sz="2000" b="1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+mn-lt"/>
              <a:cs typeface="Arial"/>
            </a:endParaRPr>
          </a:p>
        </p:txBody>
      </p:sp>
      <p:pic>
        <p:nvPicPr>
          <p:cNvPr id="4" name="Picture 3" descr="A graph of sales distribution&#10;&#10;Description automatically generated">
            <a:extLst>
              <a:ext uri="{FF2B5EF4-FFF2-40B4-BE49-F238E27FC236}">
                <a16:creationId xmlns:a16="http://schemas.microsoft.com/office/drawing/2014/main" id="{EC719080-8594-D4BF-A08B-BAEE1F1A3B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89" y="1403744"/>
            <a:ext cx="8105339" cy="50889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B5A4A3-8F9F-F0C1-D6B0-FDCE74019E4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243331" y="2608346"/>
            <a:ext cx="1799193" cy="580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01B3A0-2DB0-345C-E2E0-1E5B3C3CEED4}"/>
              </a:ext>
            </a:extLst>
          </p:cNvPr>
          <p:cNvSpPr txBox="1"/>
          <p:nvPr/>
        </p:nvSpPr>
        <p:spPr>
          <a:xfrm>
            <a:off x="7042524" y="2439069"/>
            <a:ext cx="2476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Perfect bell curve!</a:t>
            </a:r>
            <a:endParaRPr lang="en-AU" sz="16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E0A7FF-128C-865A-3239-3A16328737EC}"/>
              </a:ext>
            </a:extLst>
          </p:cNvPr>
          <p:cNvCxnSpPr>
            <a:cxnSpLocks/>
          </p:cNvCxnSpPr>
          <p:nvPr/>
        </p:nvCxnSpPr>
        <p:spPr>
          <a:xfrm flipH="1">
            <a:off x="3472405" y="2121221"/>
            <a:ext cx="520860" cy="220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1808AD-26DC-2C92-0D77-CEC67147A971}"/>
              </a:ext>
            </a:extLst>
          </p:cNvPr>
          <p:cNvSpPr txBox="1"/>
          <p:nvPr/>
        </p:nvSpPr>
        <p:spPr>
          <a:xfrm>
            <a:off x="3993265" y="1951944"/>
            <a:ext cx="2476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Why?*</a:t>
            </a:r>
            <a:endParaRPr lang="en-AU" sz="16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5554B-0FDE-E4EF-653E-D19B3622F9E4}"/>
              </a:ext>
            </a:extLst>
          </p:cNvPr>
          <p:cNvSpPr txBox="1"/>
          <p:nvPr/>
        </p:nvSpPr>
        <p:spPr>
          <a:xfrm>
            <a:off x="524728" y="6468019"/>
            <a:ext cx="10823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*This is common in retail datasets where certain stores may not have sales on specific days or during certain periods (not open).</a:t>
            </a:r>
            <a:endParaRPr lang="en-AU" sz="12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01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F51D3-5C34-DECF-6589-78E9BA77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76901E6C-6595-62F9-14E5-CCA451F115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ADAF79-FD43-0A0F-17D6-C8380106852C}"/>
              </a:ext>
            </a:extLst>
          </p:cNvPr>
          <p:cNvSpPr txBox="1"/>
          <p:nvPr/>
        </p:nvSpPr>
        <p:spPr>
          <a:xfrm>
            <a:off x="486644" y="304802"/>
            <a:ext cx="86920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Time Series Data Analysis – Over Months</a:t>
            </a:r>
            <a:endParaRPr lang="en-AU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F2AF4-4A5D-B359-9BEA-5C76562A8DFA}"/>
              </a:ext>
            </a:extLst>
          </p:cNvPr>
          <p:cNvSpPr txBox="1"/>
          <p:nvPr/>
        </p:nvSpPr>
        <p:spPr>
          <a:xfrm>
            <a:off x="692899" y="1006732"/>
            <a:ext cx="1082371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rgbClr val="202122"/>
                </a:solidFill>
                <a:latin typeface="Arial"/>
                <a:ea typeface="+mn-lt"/>
                <a:cs typeface="Arial"/>
              </a:rPr>
              <a:t>We visualised the trend of sales for each month.</a:t>
            </a:r>
            <a:endParaRPr lang="en-AU" sz="2000" b="1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+mn-lt"/>
              <a:cs typeface="Arial"/>
            </a:endParaRPr>
          </a:p>
        </p:txBody>
      </p:sp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826793CA-CCDB-BE13-DED9-1C791CE0F81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28" y="1571309"/>
            <a:ext cx="6907113" cy="36622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1F9821-04F2-4479-C026-A7273E9B876B}"/>
              </a:ext>
            </a:extLst>
          </p:cNvPr>
          <p:cNvSpPr txBox="1"/>
          <p:nvPr/>
        </p:nvSpPr>
        <p:spPr>
          <a:xfrm>
            <a:off x="692899" y="6183866"/>
            <a:ext cx="10590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Sales peaked in December 2013, declined until October 2014, then rose again in December 2014. </a:t>
            </a: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33E487-90A7-2C01-2E01-A989C118050D}"/>
              </a:ext>
            </a:extLst>
          </p:cNvPr>
          <p:cNvSpPr txBox="1"/>
          <p:nvPr/>
        </p:nvSpPr>
        <p:spPr>
          <a:xfrm>
            <a:off x="486645" y="5694398"/>
            <a:ext cx="10590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Observation:</a:t>
            </a:r>
            <a:endParaRPr lang="en-AU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58783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04744-798A-242C-42C6-05A06979A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C75E0C94-9798-37CA-EE48-059BEB95F3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E1EC9D-DD5C-13F4-FC45-094FD84ACEE4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Time Series Data Analysis – Over Week </a:t>
            </a:r>
            <a:endParaRPr lang="en-AU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0BBC9-AC5F-BAEC-8864-50A0CC247347}"/>
              </a:ext>
            </a:extLst>
          </p:cNvPr>
          <p:cNvSpPr txBox="1"/>
          <p:nvPr/>
        </p:nvSpPr>
        <p:spPr>
          <a:xfrm>
            <a:off x="692899" y="1006732"/>
            <a:ext cx="1082371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rgbClr val="202122"/>
                </a:solidFill>
                <a:latin typeface="Arial"/>
                <a:ea typeface="+mn-lt"/>
                <a:cs typeface="Arial"/>
              </a:rPr>
              <a:t>We </a:t>
            </a:r>
            <a:r>
              <a:rPr lang="en-US" sz="2000" err="1">
                <a:solidFill>
                  <a:srgbClr val="202122"/>
                </a:solidFill>
                <a:latin typeface="Arial"/>
                <a:ea typeface="+mn-lt"/>
                <a:cs typeface="Arial"/>
              </a:rPr>
              <a:t>visualised</a:t>
            </a:r>
            <a:r>
              <a:rPr lang="en-US" sz="2000">
                <a:solidFill>
                  <a:srgbClr val="202122"/>
                </a:solidFill>
                <a:latin typeface="Arial"/>
                <a:ea typeface="+mn-lt"/>
                <a:cs typeface="Arial"/>
              </a:rPr>
              <a:t> the distribution of sales for each day of the week.</a:t>
            </a:r>
            <a:endParaRPr lang="en-AU" sz="2000" b="1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25F2C6-4A62-A812-96B2-46D470C1B7E0}"/>
              </a:ext>
            </a:extLst>
          </p:cNvPr>
          <p:cNvSpPr txBox="1"/>
          <p:nvPr/>
        </p:nvSpPr>
        <p:spPr>
          <a:xfrm>
            <a:off x="679312" y="5629868"/>
            <a:ext cx="10590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Monday has the highest median sales and wider variability.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</a:t>
            </a:r>
            <a:r>
              <a:rPr lang="en-US" altLang="zh-CN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unday</a:t>
            </a: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shows the lowest median and extreme outliers.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Tuesday to Friday exhibit consistent sales with a few outliers, particularly on Monday and Saturday.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99E25-0D77-7ED1-3BF0-CCCEE635DFDC}"/>
              </a:ext>
            </a:extLst>
          </p:cNvPr>
          <p:cNvSpPr txBox="1"/>
          <p:nvPr/>
        </p:nvSpPr>
        <p:spPr>
          <a:xfrm>
            <a:off x="473058" y="5140400"/>
            <a:ext cx="105908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Observations : </a:t>
            </a:r>
            <a:endParaRPr lang="en-AU" b="1">
              <a:latin typeface="Arial"/>
              <a:cs typeface="Arial"/>
            </a:endParaRPr>
          </a:p>
        </p:txBody>
      </p:sp>
      <p:pic>
        <p:nvPicPr>
          <p:cNvPr id="3" name="Picture 2" descr="A chart of different colored boxes&#10;&#10;Description automatically generated">
            <a:extLst>
              <a:ext uri="{FF2B5EF4-FFF2-40B4-BE49-F238E27FC236}">
                <a16:creationId xmlns:a16="http://schemas.microsoft.com/office/drawing/2014/main" id="{FB4030D0-B11F-E98E-BA6E-ACC1C13969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9076" y="1573127"/>
            <a:ext cx="5813847" cy="371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99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1C846-966A-9098-9A07-A47FCCFE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12CFAA-2D13-D21C-B814-0369C602477F}"/>
              </a:ext>
            </a:extLst>
          </p:cNvPr>
          <p:cNvSpPr/>
          <p:nvPr/>
        </p:nvSpPr>
        <p:spPr>
          <a:xfrm>
            <a:off x="1952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8E94E9-279B-1E40-62F3-1F74114BD8B4}"/>
              </a:ext>
            </a:extLst>
          </p:cNvPr>
          <p:cNvSpPr/>
          <p:nvPr/>
        </p:nvSpPr>
        <p:spPr>
          <a:xfrm>
            <a:off x="0" y="0"/>
            <a:ext cx="1501140" cy="124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495F623-1257-A6D7-E96C-679DFA1A55E1}"/>
              </a:ext>
            </a:extLst>
          </p:cNvPr>
          <p:cNvSpPr/>
          <p:nvPr/>
        </p:nvSpPr>
        <p:spPr>
          <a:xfrm>
            <a:off x="1859280" y="0"/>
            <a:ext cx="373380" cy="124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EE4ACCA-B2F3-67A8-CC7F-C78DCC747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904" y="736436"/>
            <a:ext cx="9144000" cy="667656"/>
          </a:xfrm>
        </p:spPr>
        <p:txBody>
          <a:bodyPr>
            <a:noAutofit/>
          </a:bodyPr>
          <a:lstStyle/>
          <a:p>
            <a:pPr algn="l"/>
            <a:r>
              <a:rPr lang="en-AU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TABLE OF CONTENTS</a:t>
            </a:r>
            <a:endParaRPr lang="en-AU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2" name="Summary Zoom 1">
                <a:extLst>
                  <a:ext uri="{FF2B5EF4-FFF2-40B4-BE49-F238E27FC236}">
                    <a16:creationId xmlns:a16="http://schemas.microsoft.com/office/drawing/2014/main" id="{FF5F54E1-485B-8069-0AC3-689BB10743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4498555"/>
                  </p:ext>
                </p:extLst>
              </p:nvPr>
            </p:nvGraphicFramePr>
            <p:xfrm>
              <a:off x="343959" y="1485372"/>
              <a:ext cx="11504081" cy="4760370"/>
            </p:xfrm>
            <a:graphic>
              <a:graphicData uri="http://schemas.microsoft.com/office/powerpoint/2016/summaryzoom">
                <psuz:summaryZm>
                  <psuz:summaryZmObj sectionId="{28EECD5E-4E63-4F8E-946D-5355F4DADAD8}">
                    <psuz:zmPr id="{1AB48D75-D795-4E44-99B0-6E224B11848C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5783" y="374161"/>
                          <a:ext cx="3451224" cy="19413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09363A1-AAFD-48C1-AC25-84A003682292}">
                    <psuz:zmPr id="{559358B1-EC20-4AD8-85CA-446FC34CEB9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26428" y="374161"/>
                          <a:ext cx="3451224" cy="19413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60F575F-817A-4CE6-941E-E7F6F2173A3B}">
                    <psuz:zmPr id="{F6AD08E8-60B1-4080-8F10-D03EBB87B3D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07073" y="374161"/>
                          <a:ext cx="3451224" cy="19413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EC48422-D6B0-47A0-9221-2A06CC45FCA3}">
                    <psuz:zmPr id="{D51A8672-DC45-4618-9DCD-0A1EC4B01736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5783" y="2444895"/>
                          <a:ext cx="3451224" cy="19413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3A9351E-26E4-4291-8738-97FF047430BD}">
                    <psuz:zmPr id="{7706F0C4-1F90-47DB-8F57-F5F1A045D14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26428" y="2444895"/>
                          <a:ext cx="3451224" cy="19413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4475D92-446F-4EFC-822A-B0073CA5C949}">
                    <psuz:zmPr id="{45013472-AA74-4918-9374-9C9452D275DE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07073" y="2444895"/>
                          <a:ext cx="3451224" cy="19413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2" name="Summary Zoom 1">
                <a:extLst>
                  <a:ext uri="{FF2B5EF4-FFF2-40B4-BE49-F238E27FC236}">
                    <a16:creationId xmlns:a16="http://schemas.microsoft.com/office/drawing/2014/main" id="{FF5F54E1-485B-8069-0AC3-689BB107434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43959" y="1485372"/>
                <a:ext cx="11504081" cy="4760370"/>
                <a:chOff x="343959" y="1485372"/>
                <a:chExt cx="11504081" cy="4760370"/>
              </a:xfrm>
            </p:grpSpPr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9742" y="1859533"/>
                  <a:ext cx="3451224" cy="19413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70387" y="1859533"/>
                  <a:ext cx="3451224" cy="19413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51032" y="1859533"/>
                  <a:ext cx="3451224" cy="19413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9742" y="3930267"/>
                  <a:ext cx="3451224" cy="19413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70387" y="3930267"/>
                  <a:ext cx="3451224" cy="19413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51032" y="3930267"/>
                  <a:ext cx="3451224" cy="19413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99F8B9B-5EA8-60C3-1532-1CD18A4BED4C}"/>
              </a:ext>
            </a:extLst>
          </p:cNvPr>
          <p:cNvSpPr/>
          <p:nvPr/>
        </p:nvSpPr>
        <p:spPr>
          <a:xfrm>
            <a:off x="9622972" y="6733822"/>
            <a:ext cx="1501140" cy="124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023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724B5-A94F-EA47-67A4-D4063C84C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3AEADACD-ED7E-710F-050B-B7A9E3C6B7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D4DB3E-515E-4FDD-6A51-2221D70016B8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Time Series Data Analysis – Rolling Mean</a:t>
            </a:r>
            <a:endParaRPr lang="en-AU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1598E-7D67-83D3-7F94-E298B399D408}"/>
              </a:ext>
            </a:extLst>
          </p:cNvPr>
          <p:cNvSpPr txBox="1"/>
          <p:nvPr/>
        </p:nvSpPr>
        <p:spPr>
          <a:xfrm>
            <a:off x="692899" y="1006732"/>
            <a:ext cx="1082371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solidFill>
                  <a:srgbClr val="202122"/>
                </a:solidFill>
                <a:latin typeface="Arial"/>
                <a:ea typeface="+mn-lt"/>
                <a:cs typeface="Arial"/>
              </a:rPr>
              <a:t>Next, we used the rolling mean technique to investigate the effect of Promo. </a:t>
            </a:r>
            <a:endParaRPr lang="en-AU" sz="200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8B93E-79DA-5C5E-C880-31DDB5B42406}"/>
              </a:ext>
            </a:extLst>
          </p:cNvPr>
          <p:cNvSpPr txBox="1"/>
          <p:nvPr/>
        </p:nvSpPr>
        <p:spPr>
          <a:xfrm>
            <a:off x="666233" y="5623912"/>
            <a:ext cx="10590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Aligning with our expectations, promotions seemed to have a noticeably positive effect on sales.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This is because lower prices would make products more affordable and motivate consumers to get the most of their money’s worth.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2C68E-CDF0-3E38-843C-62058A52F078}"/>
              </a:ext>
            </a:extLst>
          </p:cNvPr>
          <p:cNvSpPr txBox="1"/>
          <p:nvPr/>
        </p:nvSpPr>
        <p:spPr>
          <a:xfrm>
            <a:off x="473058" y="5140400"/>
            <a:ext cx="1059083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Observations : </a:t>
            </a:r>
            <a:endParaRPr lang="en-AU" b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B2E59-FD4D-51AB-F1FE-D3C5C19C4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23" y="1523997"/>
            <a:ext cx="8525823" cy="3348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1FFF7D-3CFD-914E-D371-6AE13599250C}"/>
              </a:ext>
            </a:extLst>
          </p:cNvPr>
          <p:cNvSpPr/>
          <p:nvPr/>
        </p:nvSpPr>
        <p:spPr>
          <a:xfrm>
            <a:off x="1648323" y="1523997"/>
            <a:ext cx="8525823" cy="3348282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690814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9C6A-D0A7-E6B5-7182-C4B8BEF8A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F7EAF4F2-4645-0DB7-672B-07EAAA365F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8BDC2-E7FA-1F0B-DCCF-C2F6B3FF528B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Multivariate Linear Regression</a:t>
            </a:r>
            <a:endParaRPr lang="en-AU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898BD-DC0E-E8FF-80DE-E14A60CE8F9A}"/>
              </a:ext>
            </a:extLst>
          </p:cNvPr>
          <p:cNvSpPr txBox="1"/>
          <p:nvPr/>
        </p:nvSpPr>
        <p:spPr>
          <a:xfrm>
            <a:off x="692899" y="1006732"/>
            <a:ext cx="10823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We have numerous of factors that may affect sales.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8065A-804C-D710-C90D-89733AA42DC1}"/>
              </a:ext>
            </a:extLst>
          </p:cNvPr>
          <p:cNvGrpSpPr/>
          <p:nvPr/>
        </p:nvGrpSpPr>
        <p:grpSpPr>
          <a:xfrm>
            <a:off x="2035133" y="1525953"/>
            <a:ext cx="8088107" cy="3977970"/>
            <a:chOff x="1721051" y="1731141"/>
            <a:chExt cx="8749898" cy="4396597"/>
          </a:xfrm>
        </p:grpSpPr>
        <p:pic>
          <p:nvPicPr>
            <p:cNvPr id="4" name="Picture 14">
              <a:extLst>
                <a:ext uri="{FF2B5EF4-FFF2-40B4-BE49-F238E27FC236}">
                  <a16:creationId xmlns:a16="http://schemas.microsoft.com/office/drawing/2014/main" id="{F6D71390-E860-175E-519D-FA3529B24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051" y="1731141"/>
              <a:ext cx="8749898" cy="4396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6F8760-53BA-E8DE-6D49-702C05880CCE}"/>
                </a:ext>
              </a:extLst>
            </p:cNvPr>
            <p:cNvSpPr/>
            <p:nvPr/>
          </p:nvSpPr>
          <p:spPr>
            <a:xfrm>
              <a:off x="1721051" y="1731141"/>
              <a:ext cx="8749898" cy="4396597"/>
            </a:xfrm>
            <a:prstGeom prst="rect">
              <a:avLst/>
            </a:prstGeom>
            <a:solidFill>
              <a:schemeClr val="tx2">
                <a:lumMod val="90000"/>
                <a:lumOff val="1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29887B-E52C-C4EC-DD1D-CD7483DDF16A}"/>
              </a:ext>
            </a:extLst>
          </p:cNvPr>
          <p:cNvSpPr/>
          <p:nvPr/>
        </p:nvSpPr>
        <p:spPr>
          <a:xfrm>
            <a:off x="692899" y="5795471"/>
            <a:ext cx="10726540" cy="9144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5E1CBE6-1AA7-361B-1CC5-92A4092CA78C}"/>
              </a:ext>
            </a:extLst>
          </p:cNvPr>
          <p:cNvSpPr txBox="1">
            <a:spLocks/>
          </p:cNvSpPr>
          <p:nvPr/>
        </p:nvSpPr>
        <p:spPr>
          <a:xfrm>
            <a:off x="1987785" y="6122564"/>
            <a:ext cx="11557319" cy="430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MY" sz="1800" b="1" i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of them are the key factors?</a:t>
            </a:r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AU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Magnifying glass with solid fill">
            <a:extLst>
              <a:ext uri="{FF2B5EF4-FFF2-40B4-BE49-F238E27FC236}">
                <a16:creationId xmlns:a16="http://schemas.microsoft.com/office/drawing/2014/main" id="{F2EA0E87-20B5-C1C0-8B4E-EFBBB0CE8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511" y="5906476"/>
            <a:ext cx="757727" cy="7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19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C871D-439D-BDC8-045C-20BA212B1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30240FAA-1A12-A08D-7137-CF90F048AD70}"/>
              </a:ext>
            </a:extLst>
          </p:cNvPr>
          <p:cNvSpPr/>
          <p:nvPr/>
        </p:nvSpPr>
        <p:spPr>
          <a:xfrm>
            <a:off x="0" y="4464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25EF63-C908-599D-B379-3388AAF476AC}"/>
              </a:ext>
            </a:extLst>
          </p:cNvPr>
          <p:cNvSpPr/>
          <p:nvPr/>
        </p:nvSpPr>
        <p:spPr>
          <a:xfrm>
            <a:off x="6096000" y="4246869"/>
            <a:ext cx="5420611" cy="799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21B552-1F88-00C7-E8DD-317BE4FE28BA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Multivariate Linear Regression</a:t>
            </a:r>
            <a:endParaRPr lang="en-AU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B44F0-93BD-A10E-B36F-CDB378C57098}"/>
              </a:ext>
            </a:extLst>
          </p:cNvPr>
          <p:cNvSpPr txBox="1"/>
          <p:nvPr/>
        </p:nvSpPr>
        <p:spPr>
          <a:xfrm>
            <a:off x="692899" y="1006732"/>
            <a:ext cx="10823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We did some simple modelling to test the feasibility of the MLR model</a:t>
            </a:r>
            <a:endParaRPr lang="en-US" sz="2000">
              <a:solidFill>
                <a:srgbClr val="202122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graph with a red line&#10;&#10;Description automatically generated">
            <a:extLst>
              <a:ext uri="{FF2B5EF4-FFF2-40B4-BE49-F238E27FC236}">
                <a16:creationId xmlns:a16="http://schemas.microsoft.com/office/drawing/2014/main" id="{4051D30E-B124-B6CC-02D1-01873AF8F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42" r="59146" b="-1"/>
          <a:stretch/>
        </p:blipFill>
        <p:spPr>
          <a:xfrm>
            <a:off x="535576" y="5740400"/>
            <a:ext cx="3626265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98AF1-2D67-349A-B51C-440174A4E858}"/>
              </a:ext>
            </a:extLst>
          </p:cNvPr>
          <p:cNvGrpSpPr/>
          <p:nvPr/>
        </p:nvGrpSpPr>
        <p:grpSpPr>
          <a:xfrm>
            <a:off x="422119" y="1493219"/>
            <a:ext cx="4920299" cy="4043981"/>
            <a:chOff x="1054400" y="1477977"/>
            <a:chExt cx="5612248" cy="4123697"/>
          </a:xfrm>
        </p:grpSpPr>
        <p:pic>
          <p:nvPicPr>
            <p:cNvPr id="3" name="Picture 2" descr="A graph with a red line&#10;&#10;Description automatically generated">
              <a:extLst>
                <a:ext uri="{FF2B5EF4-FFF2-40B4-BE49-F238E27FC236}">
                  <a16:creationId xmlns:a16="http://schemas.microsoft.com/office/drawing/2014/main" id="{708629DD-2C5D-BC66-7294-F5FA7A73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66"/>
            <a:stretch/>
          </p:blipFill>
          <p:spPr>
            <a:xfrm>
              <a:off x="1054400" y="1487069"/>
              <a:ext cx="5612248" cy="41146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562F7B-1FA9-8A45-2523-0BC8F45D043A}"/>
                </a:ext>
              </a:extLst>
            </p:cNvPr>
            <p:cNvSpPr/>
            <p:nvPr/>
          </p:nvSpPr>
          <p:spPr>
            <a:xfrm>
              <a:off x="1054400" y="1477977"/>
              <a:ext cx="5612248" cy="4123697"/>
            </a:xfrm>
            <a:prstGeom prst="rect">
              <a:avLst/>
            </a:prstGeom>
            <a:solidFill>
              <a:schemeClr val="tx2">
                <a:lumMod val="90000"/>
                <a:lumOff val="1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7D4B9DA-B768-B2B4-5699-911F3C2E7CFE}"/>
              </a:ext>
            </a:extLst>
          </p:cNvPr>
          <p:cNvSpPr/>
          <p:nvPr/>
        </p:nvSpPr>
        <p:spPr>
          <a:xfrm>
            <a:off x="522282" y="5740400"/>
            <a:ext cx="3663484" cy="9144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CE9832-3F47-FDDA-CCDB-B3224BF218EA}"/>
              </a:ext>
            </a:extLst>
          </p:cNvPr>
          <p:cNvCxnSpPr>
            <a:cxnSpLocks/>
          </p:cNvCxnSpPr>
          <p:nvPr/>
        </p:nvCxnSpPr>
        <p:spPr>
          <a:xfrm>
            <a:off x="5820619" y="1502135"/>
            <a:ext cx="0" cy="5166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03B652-4AC4-A64F-3C9C-E76E638B9F0A}"/>
              </a:ext>
            </a:extLst>
          </p:cNvPr>
          <p:cNvSpPr txBox="1"/>
          <p:nvPr/>
        </p:nvSpPr>
        <p:spPr>
          <a:xfrm>
            <a:off x="6039988" y="1679080"/>
            <a:ext cx="530271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latin typeface="Arial"/>
                <a:ea typeface="+mn-lt"/>
                <a:cs typeface="Arial"/>
              </a:rPr>
              <a:t>This model could not be accepted as,</a:t>
            </a:r>
            <a:endParaRPr lang="en-AU" sz="1600">
              <a:latin typeface="Arial"/>
              <a:cs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D50145-EB98-946B-F791-4C4742D92C7E}"/>
              </a:ext>
            </a:extLst>
          </p:cNvPr>
          <p:cNvSpPr/>
          <p:nvPr/>
        </p:nvSpPr>
        <p:spPr>
          <a:xfrm>
            <a:off x="6096000" y="2296160"/>
            <a:ext cx="5420611" cy="799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F26218-F9BA-0AA6-26F4-F8F1B862E20D}"/>
              </a:ext>
            </a:extLst>
          </p:cNvPr>
          <p:cNvSpPr txBox="1"/>
          <p:nvPr/>
        </p:nvSpPr>
        <p:spPr>
          <a:xfrm>
            <a:off x="6298821" y="2476341"/>
            <a:ext cx="292047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It </a:t>
            </a: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receives </a:t>
            </a:r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Arial"/>
                <a:ea typeface="+mn-lt"/>
                <a:cs typeface="Arial"/>
              </a:rPr>
              <a:t>noise.</a:t>
            </a:r>
            <a:endParaRPr lang="en-AU" sz="2400" b="1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93418-8648-6522-D71F-196D2C38F9D8}"/>
              </a:ext>
            </a:extLst>
          </p:cNvPr>
          <p:cNvSpPr txBox="1"/>
          <p:nvPr/>
        </p:nvSpPr>
        <p:spPr>
          <a:xfrm>
            <a:off x="6366386" y="3198167"/>
            <a:ext cx="50198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0.91 </a:t>
            </a:r>
            <a:r>
              <a:rPr lang="en-MY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of</a:t>
            </a:r>
            <a:r>
              <a:rPr lang="zh-CN" alt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</a:t>
            </a:r>
            <a:r>
              <a:rPr lang="en-MY" altLang="zh-CN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R-squared value indicates that it overfits. </a:t>
            </a:r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It is receiving all variables regardless of relevance. Thus, it does not </a:t>
            </a:r>
            <a:r>
              <a:rPr lang="en-US" sz="1400" err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generalise</a:t>
            </a:r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well to the testing data.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B5D83A-920B-AB10-851C-4632E7B5B416}"/>
              </a:ext>
            </a:extLst>
          </p:cNvPr>
          <p:cNvSpPr txBox="1"/>
          <p:nvPr/>
        </p:nvSpPr>
        <p:spPr>
          <a:xfrm>
            <a:off x="6345070" y="4438003"/>
            <a:ext cx="48092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Large intercept values</a:t>
            </a:r>
            <a:endParaRPr lang="en-AU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D9B1F7-2A3F-89E4-37BF-3498963A0E28}"/>
              </a:ext>
            </a:extLst>
          </p:cNvPr>
          <p:cNvSpPr txBox="1"/>
          <p:nvPr/>
        </p:nvSpPr>
        <p:spPr>
          <a:xfrm>
            <a:off x="6345069" y="5166240"/>
            <a:ext cx="50411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 intercept suggested that if all factors influencing sales were at their baseline levels, we would still set the baseline sales value as 11569.80. This is unreasonable. </a:t>
            </a:r>
          </a:p>
        </p:txBody>
      </p:sp>
    </p:spTree>
    <p:extLst>
      <p:ext uri="{BB962C8B-B14F-4D97-AF65-F5344CB8AC3E}">
        <p14:creationId xmlns:p14="http://schemas.microsoft.com/office/powerpoint/2010/main" val="278405950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42F49-21CA-41BC-7A16-A48FAD11E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628E36BE-C27D-CD34-8A09-8E52E95FEFB4}"/>
              </a:ext>
            </a:extLst>
          </p:cNvPr>
          <p:cNvSpPr/>
          <p:nvPr/>
        </p:nvSpPr>
        <p:spPr>
          <a:xfrm>
            <a:off x="0" y="4464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269B37-8664-F1B0-EB50-A64A9E532B86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Multivariate Linear Regression</a:t>
            </a:r>
            <a:endParaRPr lang="en-AU" sz="320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76E60DC-1D4F-FC1A-C01D-0A0D04472894}"/>
              </a:ext>
            </a:extLst>
          </p:cNvPr>
          <p:cNvSpPr/>
          <p:nvPr/>
        </p:nvSpPr>
        <p:spPr>
          <a:xfrm>
            <a:off x="915166" y="1891844"/>
            <a:ext cx="3240000" cy="4321012"/>
          </a:xfrm>
          <a:prstGeom prst="roundRect">
            <a:avLst>
              <a:gd name="adj" fmla="val 0"/>
            </a:avLst>
          </a:prstGeom>
          <a:solidFill>
            <a:srgbClr val="DCD3D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b="1">
                <a:solidFill>
                  <a:schemeClr val="accent1">
                    <a:lumMod val="50000"/>
                  </a:schemeClr>
                </a:solidFill>
              </a:rPr>
              <a:t>Analysis of Correlation</a:t>
            </a:r>
            <a:endParaRPr lang="en-AU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4B6177-B8A2-0D61-43D3-44F39C4ED1C8}"/>
              </a:ext>
            </a:extLst>
          </p:cNvPr>
          <p:cNvSpPr txBox="1"/>
          <p:nvPr/>
        </p:nvSpPr>
        <p:spPr>
          <a:xfrm>
            <a:off x="692899" y="1006732"/>
            <a:ext cx="1082371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MY" sz="1800">
                <a:effectLst/>
                <a:latin typeface="Aptos"/>
                <a:ea typeface="Times New Roman" panose="02020603050405020304" pitchFamily="18" charset="0"/>
                <a:cs typeface="Tunga"/>
              </a:rPr>
              <a:t>Thus, we did </a:t>
            </a:r>
            <a:r>
              <a:rPr lang="en-MY">
                <a:latin typeface="Aptos"/>
                <a:ea typeface="Times New Roman" panose="02020603050405020304" pitchFamily="18" charset="0"/>
                <a:cs typeface="Tunga"/>
              </a:rPr>
              <a:t>a few</a:t>
            </a:r>
            <a:r>
              <a:rPr lang="en-MY" sz="1800">
                <a:effectLst/>
                <a:latin typeface="Aptos"/>
                <a:ea typeface="Times New Roman" panose="02020603050405020304" pitchFamily="18" charset="0"/>
                <a:cs typeface="Tunga"/>
              </a:rPr>
              <a:t> approaches to simplify our model. </a:t>
            </a:r>
            <a:r>
              <a:rPr lang="en-MY">
                <a:latin typeface="Aptos"/>
                <a:ea typeface="Times New Roman" panose="02020603050405020304" pitchFamily="18" charset="0"/>
                <a:cs typeface="Tunga"/>
              </a:rPr>
              <a:t>These includes:</a:t>
            </a:r>
            <a:endParaRPr lang="en-US" sz="2000">
              <a:latin typeface="Aptos"/>
              <a:ea typeface="+mn-lt"/>
              <a:cs typeface="Tung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63934C-1BE1-B0FB-389F-F38C975F4B9B}"/>
              </a:ext>
            </a:extLst>
          </p:cNvPr>
          <p:cNvSpPr txBox="1"/>
          <p:nvPr/>
        </p:nvSpPr>
        <p:spPr>
          <a:xfrm>
            <a:off x="280571" y="1189915"/>
            <a:ext cx="11400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800" b="1">
                <a:ln w="3175">
                  <a:solidFill>
                    <a:srgbClr val="DCD3DF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1</a:t>
            </a:r>
            <a:endParaRPr lang="en-AU" sz="13800" b="1">
              <a:ln w="3175">
                <a:solidFill>
                  <a:srgbClr val="DCD3DF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19C9A9E-6FA7-3915-E123-EE55A57D2BD0}"/>
              </a:ext>
            </a:extLst>
          </p:cNvPr>
          <p:cNvSpPr/>
          <p:nvPr/>
        </p:nvSpPr>
        <p:spPr>
          <a:xfrm>
            <a:off x="4655357" y="1891845"/>
            <a:ext cx="3240000" cy="4321011"/>
          </a:xfrm>
          <a:prstGeom prst="roundRect">
            <a:avLst>
              <a:gd name="adj" fmla="val 0"/>
            </a:avLst>
          </a:prstGeom>
          <a:solidFill>
            <a:srgbClr val="F8C86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accent1">
                    <a:lumMod val="50000"/>
                  </a:schemeClr>
                </a:solidFill>
              </a:rPr>
              <a:t>Analysis of Coefficients</a:t>
            </a:r>
            <a:endParaRPr lang="en-AU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069116-27CD-42E2-0FD0-50143FA54174}"/>
              </a:ext>
            </a:extLst>
          </p:cNvPr>
          <p:cNvSpPr txBox="1"/>
          <p:nvPr/>
        </p:nvSpPr>
        <p:spPr>
          <a:xfrm>
            <a:off x="4233579" y="1096008"/>
            <a:ext cx="11400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800" b="1">
                <a:ln w="3175">
                  <a:solidFill>
                    <a:srgbClr val="F2B80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2</a:t>
            </a:r>
            <a:endParaRPr lang="en-AU" sz="13800" b="1">
              <a:ln w="3175">
                <a:solidFill>
                  <a:srgbClr val="F2B800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43D4B9-A244-9B09-D1B5-8F48045CC890}"/>
              </a:ext>
            </a:extLst>
          </p:cNvPr>
          <p:cNvSpPr/>
          <p:nvPr/>
        </p:nvSpPr>
        <p:spPr>
          <a:xfrm>
            <a:off x="8519918" y="1891844"/>
            <a:ext cx="3240000" cy="4321011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err="1">
                <a:solidFill>
                  <a:schemeClr val="accent1">
                    <a:lumMod val="50000"/>
                  </a:schemeClr>
                </a:solidFill>
              </a:rPr>
              <a:t>Regularisation</a:t>
            </a:r>
            <a:endParaRPr lang="en-AU" sz="3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1C6F9-293F-F980-9C39-C77EE4BBA98A}"/>
              </a:ext>
            </a:extLst>
          </p:cNvPr>
          <p:cNvSpPr txBox="1"/>
          <p:nvPr/>
        </p:nvSpPr>
        <p:spPr>
          <a:xfrm>
            <a:off x="7949890" y="1072353"/>
            <a:ext cx="11400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800" b="1">
                <a:ln w="3175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3</a:t>
            </a:r>
            <a:endParaRPr lang="en-AU" sz="13800" b="1">
              <a:ln w="3175">
                <a:solidFill>
                  <a:schemeClr val="accent6">
                    <a:lumMod val="5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678631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03C5F-8674-E176-E7DA-5F8F9D66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53F06B14-106A-8EDA-8434-8EC0613E7394}"/>
              </a:ext>
            </a:extLst>
          </p:cNvPr>
          <p:cNvSpPr/>
          <p:nvPr/>
        </p:nvSpPr>
        <p:spPr>
          <a:xfrm>
            <a:off x="0" y="4464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7A5B4A-FDF1-7785-6AFA-74BE455E7BC8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Multivariate Linear Regression</a:t>
            </a:r>
            <a:endParaRPr lang="en-AU" sz="320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4A784C8-1FAB-31EC-E7AF-4FDA96749226}"/>
              </a:ext>
            </a:extLst>
          </p:cNvPr>
          <p:cNvSpPr/>
          <p:nvPr/>
        </p:nvSpPr>
        <p:spPr>
          <a:xfrm>
            <a:off x="871410" y="1340454"/>
            <a:ext cx="5421500" cy="807880"/>
          </a:xfrm>
          <a:prstGeom prst="roundRect">
            <a:avLst>
              <a:gd name="adj" fmla="val 0"/>
            </a:avLst>
          </a:prstGeom>
          <a:solidFill>
            <a:srgbClr val="DCD3D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Analysis of Correlation</a:t>
            </a:r>
            <a:endParaRPr lang="en-AU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1B5656-476C-614B-1D6A-289678574CDD}"/>
              </a:ext>
            </a:extLst>
          </p:cNvPr>
          <p:cNvSpPr txBox="1"/>
          <p:nvPr/>
        </p:nvSpPr>
        <p:spPr>
          <a:xfrm>
            <a:off x="380730" y="759139"/>
            <a:ext cx="9813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500" b="1">
                <a:ln w="3175">
                  <a:solidFill>
                    <a:srgbClr val="DCD3DF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1</a:t>
            </a:r>
            <a:endParaRPr lang="en-AU" sz="11500" b="1">
              <a:ln w="3175">
                <a:solidFill>
                  <a:srgbClr val="DCD3DF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38FC1E-B165-6F7F-82B8-6BE49B3DD49D}"/>
              </a:ext>
            </a:extLst>
          </p:cNvPr>
          <p:cNvSpPr/>
          <p:nvPr/>
        </p:nvSpPr>
        <p:spPr>
          <a:xfrm>
            <a:off x="871410" y="3072064"/>
            <a:ext cx="5421500" cy="3156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2D404-C5CC-1FA5-5210-F21A7F44DB5A}"/>
              </a:ext>
            </a:extLst>
          </p:cNvPr>
          <p:cNvSpPr txBox="1"/>
          <p:nvPr/>
        </p:nvSpPr>
        <p:spPr>
          <a:xfrm>
            <a:off x="1219460" y="4519014"/>
            <a:ext cx="45352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/>
              <a:t>We f</a:t>
            </a:r>
            <a:r>
              <a:rPr lang="en-US" sz="2000"/>
              <a:t>iltered out variables with correlations less than 0.2.</a:t>
            </a:r>
            <a:endParaRPr lang="en-AU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24A4FD-45FC-8409-356E-A921007FC580}"/>
              </a:ext>
            </a:extLst>
          </p:cNvPr>
          <p:cNvSpPr txBox="1"/>
          <p:nvPr/>
        </p:nvSpPr>
        <p:spPr>
          <a:xfrm>
            <a:off x="1219460" y="3544917"/>
            <a:ext cx="2354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/>
              <a:t>What we did</a:t>
            </a:r>
            <a:endParaRPr lang="en-AU" sz="2800" b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4CCB0D-A9A5-2102-0253-36C4204FA8CC}"/>
              </a:ext>
            </a:extLst>
          </p:cNvPr>
          <p:cNvSpPr/>
          <p:nvPr/>
        </p:nvSpPr>
        <p:spPr>
          <a:xfrm>
            <a:off x="6783591" y="1062380"/>
            <a:ext cx="5027680" cy="5165700"/>
          </a:xfrm>
          <a:prstGeom prst="rect">
            <a:avLst/>
          </a:prstGeom>
          <a:solidFill>
            <a:srgbClr val="E2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ED1FD2-3CBB-F450-122F-4C1A9207303C}"/>
              </a:ext>
            </a:extLst>
          </p:cNvPr>
          <p:cNvSpPr txBox="1"/>
          <p:nvPr/>
        </p:nvSpPr>
        <p:spPr>
          <a:xfrm>
            <a:off x="7252552" y="2441522"/>
            <a:ext cx="426660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/>
              <a:t>We left with variables below:</a:t>
            </a:r>
          </a:p>
          <a:p>
            <a:pPr algn="just"/>
            <a:endParaRPr lang="en-US" sz="200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err="1"/>
              <a:t>PublicHoliday</a:t>
            </a:r>
            <a:endParaRPr lang="en-US" sz="2000" i="1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/>
              <a:t>Sunday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/>
              <a:t>Monday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/>
              <a:t>Promo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/>
              <a:t>Open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/>
              <a:t>Customers</a:t>
            </a:r>
            <a:endParaRPr lang="en-AU" sz="2000" i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2AF3AA-FC67-8B2A-882B-E4381CEC4B44}"/>
              </a:ext>
            </a:extLst>
          </p:cNvPr>
          <p:cNvSpPr txBox="1"/>
          <p:nvPr/>
        </p:nvSpPr>
        <p:spPr>
          <a:xfrm>
            <a:off x="7252552" y="1490341"/>
            <a:ext cx="2354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/>
              <a:t>Result</a:t>
            </a:r>
            <a:endParaRPr lang="en-AU" sz="2800" b="1"/>
          </a:p>
        </p:txBody>
      </p:sp>
    </p:spTree>
    <p:extLst>
      <p:ext uri="{BB962C8B-B14F-4D97-AF65-F5344CB8AC3E}">
        <p14:creationId xmlns:p14="http://schemas.microsoft.com/office/powerpoint/2010/main" val="274834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4A21-9025-11DB-8186-8DD72B896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E971653E-138D-B6E4-4BC9-DE0BAA6A3991}"/>
              </a:ext>
            </a:extLst>
          </p:cNvPr>
          <p:cNvSpPr/>
          <p:nvPr/>
        </p:nvSpPr>
        <p:spPr>
          <a:xfrm>
            <a:off x="0" y="4464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BC1BBA-06A0-7F80-DDF0-2D88E8BD15AD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Multivariate Linear Regression</a:t>
            </a:r>
            <a:endParaRPr lang="en-AU" sz="320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62223A8-E62D-8571-7F3C-D86F04FA701B}"/>
              </a:ext>
            </a:extLst>
          </p:cNvPr>
          <p:cNvSpPr/>
          <p:nvPr/>
        </p:nvSpPr>
        <p:spPr>
          <a:xfrm>
            <a:off x="871410" y="1340454"/>
            <a:ext cx="5421500" cy="807880"/>
          </a:xfrm>
          <a:prstGeom prst="roundRect">
            <a:avLst>
              <a:gd name="adj" fmla="val 0"/>
            </a:avLst>
          </a:prstGeom>
          <a:solidFill>
            <a:srgbClr val="F8C86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Analysis of Coefficients</a:t>
            </a:r>
            <a:endParaRPr lang="en-AU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FE4C9-2FEC-BEDA-7A99-1FE2AEC351DD}"/>
              </a:ext>
            </a:extLst>
          </p:cNvPr>
          <p:cNvSpPr txBox="1"/>
          <p:nvPr/>
        </p:nvSpPr>
        <p:spPr>
          <a:xfrm>
            <a:off x="380730" y="759139"/>
            <a:ext cx="9813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500" b="1">
                <a:ln w="3175">
                  <a:solidFill>
                    <a:srgbClr val="F2B80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2</a:t>
            </a:r>
            <a:endParaRPr lang="en-AU" sz="11500" b="1">
              <a:ln w="3175">
                <a:solidFill>
                  <a:srgbClr val="F2B800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EB25A4-F2A9-2056-997A-B447362F8AFD}"/>
              </a:ext>
            </a:extLst>
          </p:cNvPr>
          <p:cNvSpPr/>
          <p:nvPr/>
        </p:nvSpPr>
        <p:spPr>
          <a:xfrm>
            <a:off x="6776111" y="1283021"/>
            <a:ext cx="5035159" cy="23087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A209A-7689-AE40-90B6-2A5053DE97FD}"/>
              </a:ext>
            </a:extLst>
          </p:cNvPr>
          <p:cNvSpPr txBox="1"/>
          <p:nvPr/>
        </p:nvSpPr>
        <p:spPr>
          <a:xfrm>
            <a:off x="7061459" y="2338017"/>
            <a:ext cx="44644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/>
              <a:t>We investigated the importance of model coefficients by its coefficient values and standard deviation. </a:t>
            </a:r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0B42A-D350-75D5-BC37-1055639C980F}"/>
              </a:ext>
            </a:extLst>
          </p:cNvPr>
          <p:cNvSpPr txBox="1"/>
          <p:nvPr/>
        </p:nvSpPr>
        <p:spPr>
          <a:xfrm>
            <a:off x="7061460" y="1553775"/>
            <a:ext cx="2354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/>
              <a:t>What we did</a:t>
            </a:r>
            <a:endParaRPr lang="en-AU" sz="2800" b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FE9DBC-B7CB-38C3-4C69-DF530ED5ABAF}"/>
              </a:ext>
            </a:extLst>
          </p:cNvPr>
          <p:cNvSpPr/>
          <p:nvPr/>
        </p:nvSpPr>
        <p:spPr>
          <a:xfrm>
            <a:off x="6776111" y="3787634"/>
            <a:ext cx="5035159" cy="2308721"/>
          </a:xfrm>
          <a:prstGeom prst="rect">
            <a:avLst/>
          </a:prstGeom>
          <a:solidFill>
            <a:srgbClr val="E2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133864-3B33-EC9E-44AA-8543438E518C}"/>
              </a:ext>
            </a:extLst>
          </p:cNvPr>
          <p:cNvSpPr txBox="1"/>
          <p:nvPr/>
        </p:nvSpPr>
        <p:spPr>
          <a:xfrm>
            <a:off x="7061460" y="3974890"/>
            <a:ext cx="2354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/>
              <a:t>Result</a:t>
            </a:r>
            <a:endParaRPr lang="en-AU" sz="28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435DA-E51A-AC6A-6721-AC0234096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3" y="2892940"/>
            <a:ext cx="6004116" cy="3203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B4BC80-4E7F-A296-FD61-2AA445C0DA64}"/>
              </a:ext>
            </a:extLst>
          </p:cNvPr>
          <p:cNvSpPr txBox="1"/>
          <p:nvPr/>
        </p:nvSpPr>
        <p:spPr>
          <a:xfrm>
            <a:off x="7061459" y="4646738"/>
            <a:ext cx="446445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>
                <a:ea typeface="等线"/>
              </a:rPr>
              <a:t>This suggested that C</a:t>
            </a:r>
            <a:r>
              <a:rPr lang="en-US" altLang="zh-CN" i="1">
                <a:ea typeface="等线"/>
              </a:rPr>
              <a:t>ustomers</a:t>
            </a:r>
            <a:r>
              <a:rPr lang="en-US" altLang="zh-CN">
                <a:ea typeface="等线"/>
              </a:rPr>
              <a:t>, </a:t>
            </a:r>
            <a:r>
              <a:rPr lang="en-US" altLang="zh-CN" i="1">
                <a:ea typeface="等线"/>
              </a:rPr>
              <a:t>Open</a:t>
            </a:r>
            <a:r>
              <a:rPr lang="en-US" altLang="zh-CN">
                <a:ea typeface="等线"/>
              </a:rPr>
              <a:t> and </a:t>
            </a:r>
            <a:r>
              <a:rPr lang="en-US" altLang="zh-CN" i="1">
                <a:ea typeface="等线"/>
              </a:rPr>
              <a:t>Promo</a:t>
            </a:r>
            <a:r>
              <a:rPr lang="en-US" altLang="zh-CN">
                <a:ea typeface="等线"/>
              </a:rPr>
              <a:t> are the top 3 most important variables contributing to sales.</a:t>
            </a:r>
            <a:endParaRPr lang="en-AU">
              <a:ea typeface="等线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BB022D-DB04-064F-4D95-7E5AA579C65C}"/>
              </a:ext>
            </a:extLst>
          </p:cNvPr>
          <p:cNvSpPr/>
          <p:nvPr/>
        </p:nvSpPr>
        <p:spPr>
          <a:xfrm>
            <a:off x="516504" y="2892939"/>
            <a:ext cx="6004116" cy="3204311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5777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1C736-11D3-B8DF-EDCE-1A0F05AE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E5B94F84-5C53-2316-E2BB-FA448B1C4320}"/>
              </a:ext>
            </a:extLst>
          </p:cNvPr>
          <p:cNvSpPr/>
          <p:nvPr/>
        </p:nvSpPr>
        <p:spPr>
          <a:xfrm>
            <a:off x="0" y="4464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AE83BD-F1E6-E65D-C2D8-FE7CD8AAC07B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Multivariate Linear Regression</a:t>
            </a:r>
            <a:endParaRPr lang="en-AU" sz="320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460CBB-9D3B-6EE8-19F3-D04C903434BD}"/>
              </a:ext>
            </a:extLst>
          </p:cNvPr>
          <p:cNvSpPr/>
          <p:nvPr/>
        </p:nvSpPr>
        <p:spPr>
          <a:xfrm>
            <a:off x="871410" y="1340454"/>
            <a:ext cx="5421500" cy="807880"/>
          </a:xfrm>
          <a:prstGeom prst="roundRect">
            <a:avLst>
              <a:gd name="adj" fmla="val 0"/>
            </a:avLst>
          </a:prstGeom>
          <a:solidFill>
            <a:srgbClr val="B4E5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err="1">
                <a:solidFill>
                  <a:schemeClr val="accent1">
                    <a:lumMod val="50000"/>
                  </a:schemeClr>
                </a:solidFill>
              </a:rPr>
              <a:t>Regularisation</a:t>
            </a:r>
            <a:endParaRPr lang="en-AU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03F44F-D83A-F7F7-E4AE-54DDBF07B8D3}"/>
              </a:ext>
            </a:extLst>
          </p:cNvPr>
          <p:cNvSpPr txBox="1"/>
          <p:nvPr/>
        </p:nvSpPr>
        <p:spPr>
          <a:xfrm>
            <a:off x="380730" y="759139"/>
            <a:ext cx="9813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500" b="1">
                <a:ln w="3175">
                  <a:solidFill>
                    <a:srgbClr val="92D050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3</a:t>
            </a:r>
            <a:endParaRPr lang="en-AU" sz="11500" b="1">
              <a:ln w="3175">
                <a:solidFill>
                  <a:srgbClr val="92D050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B88771-AD6C-2709-39D3-DCB017DDED17}"/>
              </a:ext>
            </a:extLst>
          </p:cNvPr>
          <p:cNvSpPr/>
          <p:nvPr/>
        </p:nvSpPr>
        <p:spPr>
          <a:xfrm>
            <a:off x="870476" y="2400946"/>
            <a:ext cx="5421500" cy="36954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EE31C-29A0-5928-8735-8EE558BC5D79}"/>
              </a:ext>
            </a:extLst>
          </p:cNvPr>
          <p:cNvSpPr txBox="1"/>
          <p:nvPr/>
        </p:nvSpPr>
        <p:spPr>
          <a:xfrm>
            <a:off x="1155825" y="3421772"/>
            <a:ext cx="446445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 b="1"/>
              <a:t>First,</a:t>
            </a:r>
          </a:p>
          <a:p>
            <a:pPr algn="just"/>
            <a:endParaRPr lang="en-US" altLang="zh-CN"/>
          </a:p>
          <a:p>
            <a:pPr algn="just"/>
            <a:r>
              <a:rPr lang="en-US" altLang="zh-CN">
                <a:ea typeface="等线"/>
              </a:rPr>
              <a:t>We </a:t>
            </a:r>
            <a:r>
              <a:rPr lang="en-US" altLang="zh-CN" err="1">
                <a:ea typeface="等线"/>
              </a:rPr>
              <a:t>normalised</a:t>
            </a:r>
            <a:r>
              <a:rPr lang="en-US" altLang="zh-CN">
                <a:ea typeface="等线"/>
              </a:rPr>
              <a:t> all the data using: </a:t>
            </a:r>
            <a:endParaRPr lang="en-AU">
              <a:ea typeface="等线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5E686-4FEA-B242-EB5A-0F58C05D54B0}"/>
              </a:ext>
            </a:extLst>
          </p:cNvPr>
          <p:cNvSpPr txBox="1"/>
          <p:nvPr/>
        </p:nvSpPr>
        <p:spPr>
          <a:xfrm>
            <a:off x="1155825" y="2671700"/>
            <a:ext cx="2354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/>
              <a:t>What we did</a:t>
            </a:r>
            <a:endParaRPr lang="en-AU" sz="28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6CCA23-5EBE-E392-0A83-E0FD53FCF430}"/>
                  </a:ext>
                </a:extLst>
              </p:cNvPr>
              <p:cNvSpPr txBox="1"/>
              <p:nvPr/>
            </p:nvSpPr>
            <p:spPr>
              <a:xfrm>
                <a:off x="1472155" y="4535285"/>
                <a:ext cx="36310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𝑛𝑋</m:t>
                      </m:r>
                      <m:r>
                        <a:rPr lang="en-A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AU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AU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𝑚𝑒𝑎𝑛</m:t>
                      </m:r>
                      <m:f>
                        <m:fPr>
                          <m:type m:val="lin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A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AU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AU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MY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AU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6CCA23-5EBE-E392-0A83-E0FD53FCF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155" y="4535285"/>
                <a:ext cx="3631087" cy="369332"/>
              </a:xfrm>
              <a:prstGeom prst="rect">
                <a:avLst/>
              </a:prstGeom>
              <a:blipFill>
                <a:blip r:embed="rId3"/>
                <a:stretch>
                  <a:fillRect t="-11639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CB4F2BC-5E2A-A10B-B509-23BACF61EA53}"/>
              </a:ext>
            </a:extLst>
          </p:cNvPr>
          <p:cNvSpPr/>
          <p:nvPr/>
        </p:nvSpPr>
        <p:spPr>
          <a:xfrm>
            <a:off x="6577325" y="1250764"/>
            <a:ext cx="5421500" cy="38157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0CF7E-EE3B-C895-4EA0-1B69A818ECA8}"/>
              </a:ext>
            </a:extLst>
          </p:cNvPr>
          <p:cNvSpPr txBox="1"/>
          <p:nvPr/>
        </p:nvSpPr>
        <p:spPr>
          <a:xfrm>
            <a:off x="6813777" y="1523783"/>
            <a:ext cx="4948596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/>
              <a:t>We determined whether we should be using Lasso or Ridge </a:t>
            </a:r>
            <a:r>
              <a:rPr lang="en-US" altLang="zh-CN" err="1"/>
              <a:t>regularisation</a:t>
            </a:r>
            <a:r>
              <a:rPr lang="en-US" altLang="zh-CN"/>
              <a:t> methods. </a:t>
            </a:r>
          </a:p>
          <a:p>
            <a:pPr algn="just"/>
            <a:endParaRPr lang="en-US" altLang="zh-CN"/>
          </a:p>
          <a:p>
            <a:pPr algn="just"/>
            <a:r>
              <a:rPr lang="en-US" altLang="zh-CN">
                <a:ea typeface="等线"/>
              </a:rPr>
              <a:t>We considered that,</a:t>
            </a:r>
            <a:endParaRPr lang="en-AU">
              <a:ea typeface="等线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FDA97-E34D-B3FB-93FB-7E244C19F4F2}"/>
              </a:ext>
            </a:extLst>
          </p:cNvPr>
          <p:cNvSpPr txBox="1"/>
          <p:nvPr/>
        </p:nvSpPr>
        <p:spPr>
          <a:xfrm>
            <a:off x="7049209" y="3009030"/>
            <a:ext cx="4693435" cy="1226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MY" sz="18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Feature selection is important </a:t>
            </a:r>
          </a:p>
          <a:p>
            <a:pPr marL="285750" lvl="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MY" sz="18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Interpretability is Crucial </a:t>
            </a:r>
          </a:p>
          <a:p>
            <a:pPr marL="285750" lvl="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MY" sz="18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Strong Feature Correlation</a:t>
            </a:r>
            <a:endParaRPr lang="en-MY" sz="1800" kern="10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DB4F48-89FE-9A08-62FB-F6B31998E6CA}"/>
              </a:ext>
            </a:extLst>
          </p:cNvPr>
          <p:cNvSpPr/>
          <p:nvPr/>
        </p:nvSpPr>
        <p:spPr>
          <a:xfrm>
            <a:off x="6577324" y="5203296"/>
            <a:ext cx="5421500" cy="807880"/>
          </a:xfrm>
          <a:prstGeom prst="roundRect">
            <a:avLst>
              <a:gd name="adj" fmla="val 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Lasso </a:t>
            </a:r>
            <a:r>
              <a:rPr lang="en-US" altLang="zh-CN" sz="2400" b="1" err="1">
                <a:solidFill>
                  <a:schemeClr val="accent1">
                    <a:lumMod val="50000"/>
                  </a:schemeClr>
                </a:solidFill>
              </a:rPr>
              <a:t>Regularisation</a:t>
            </a:r>
            <a:endParaRPr lang="en-AU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F8C290-D95E-E33B-427C-0DD2CCEFDD46}"/>
              </a:ext>
            </a:extLst>
          </p:cNvPr>
          <p:cNvSpPr txBox="1"/>
          <p:nvPr/>
        </p:nvSpPr>
        <p:spPr>
          <a:xfrm>
            <a:off x="6813777" y="4580911"/>
            <a:ext cx="258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/>
              <a:t>Thus, we chose to use: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3125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8" grpId="0"/>
      <p:bldP spid="13" grpId="0"/>
      <p:bldP spid="15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8721-D145-8704-1BED-6B130723B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02F1BC4F-396E-FFC9-EA23-43A612A9722F}"/>
              </a:ext>
            </a:extLst>
          </p:cNvPr>
          <p:cNvSpPr/>
          <p:nvPr/>
        </p:nvSpPr>
        <p:spPr>
          <a:xfrm>
            <a:off x="0" y="4464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54ADD3-1911-7713-0EA1-71894B6E7495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Multivariate Linear Regression</a:t>
            </a:r>
            <a:endParaRPr lang="en-AU" sz="32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441DC4-3107-7C88-9A11-53A88250A8B5}"/>
              </a:ext>
            </a:extLst>
          </p:cNvPr>
          <p:cNvSpPr/>
          <p:nvPr/>
        </p:nvSpPr>
        <p:spPr>
          <a:xfrm>
            <a:off x="486644" y="1189915"/>
            <a:ext cx="5421500" cy="807880"/>
          </a:xfrm>
          <a:prstGeom prst="roundRect">
            <a:avLst>
              <a:gd name="adj" fmla="val 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</a:rPr>
              <a:t>Lasso </a:t>
            </a:r>
            <a:r>
              <a:rPr lang="en-US" altLang="zh-CN" sz="2400" b="1" err="1">
                <a:solidFill>
                  <a:schemeClr val="accent1">
                    <a:lumMod val="50000"/>
                  </a:schemeClr>
                </a:solidFill>
              </a:rPr>
              <a:t>Regularisation</a:t>
            </a:r>
            <a:endParaRPr lang="en-AU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6DCB7-DFD4-0175-BF22-EBA0F835A836}"/>
              </a:ext>
            </a:extLst>
          </p:cNvPr>
          <p:cNvSpPr/>
          <p:nvPr/>
        </p:nvSpPr>
        <p:spPr>
          <a:xfrm>
            <a:off x="486644" y="2195672"/>
            <a:ext cx="5421500" cy="34724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DD323-8D50-4A0E-C664-FD478D4BA692}"/>
              </a:ext>
            </a:extLst>
          </p:cNvPr>
          <p:cNvSpPr txBox="1"/>
          <p:nvPr/>
        </p:nvSpPr>
        <p:spPr>
          <a:xfrm>
            <a:off x="723096" y="2446544"/>
            <a:ext cx="4948596" cy="11553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MY" sz="1800" b="1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Hyperparameter tuning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MY" sz="1400" kern="100">
                <a:latin typeface="Arial"/>
                <a:ea typeface="Times New Roman" panose="02020603050405020304" pitchFamily="18" charset="0"/>
                <a:cs typeface="Arial"/>
              </a:rPr>
              <a:t>To</a:t>
            </a:r>
            <a:r>
              <a:rPr lang="en-MY" sz="1400" kern="100">
                <a:effectLst/>
                <a:latin typeface="Arial"/>
                <a:ea typeface="Times New Roman" panose="02020603050405020304" pitchFamily="18" charset="0"/>
                <a:cs typeface="Arial"/>
              </a:rPr>
              <a:t> find the optimal value of regularisation parameter `alpha`.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en-MY" sz="1800" kern="1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82A4B-3AF8-A6FD-2A4E-645BBB48F23D}"/>
              </a:ext>
            </a:extLst>
          </p:cNvPr>
          <p:cNvSpPr txBox="1"/>
          <p:nvPr/>
        </p:nvSpPr>
        <p:spPr>
          <a:xfrm>
            <a:off x="750280" y="3448972"/>
            <a:ext cx="3522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generated 50 </a:t>
            </a:r>
            <a:r>
              <a:rPr lang="en-US" altLang="zh-CN" sz="16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values between:</a:t>
            </a:r>
            <a:endParaRPr lang="en-AU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74D542-E187-885D-CA95-6A63C9EEA0DA}"/>
              </a:ext>
            </a:extLst>
          </p:cNvPr>
          <p:cNvSpPr txBox="1"/>
          <p:nvPr/>
        </p:nvSpPr>
        <p:spPr>
          <a:xfrm>
            <a:off x="921384" y="3884075"/>
            <a:ext cx="19077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MY" sz="4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MY" sz="4800" b="1" i="0" u="none" strike="noStrike" kern="1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en-AU" sz="13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1D2FFA-6633-68E3-9FFB-0CCDD9A12484}"/>
              </a:ext>
            </a:extLst>
          </p:cNvPr>
          <p:cNvSpPr/>
          <p:nvPr/>
        </p:nvSpPr>
        <p:spPr>
          <a:xfrm>
            <a:off x="1991348" y="4132654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AU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F5183E-2B20-3779-5B03-E66F524D23CA}"/>
              </a:ext>
            </a:extLst>
          </p:cNvPr>
          <p:cNvSpPr txBox="1"/>
          <p:nvPr/>
        </p:nvSpPr>
        <p:spPr>
          <a:xfrm>
            <a:off x="3085426" y="3884074"/>
            <a:ext cx="19077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MY" sz="4800" b="1" i="0" u="none" strike="noStrike" kern="1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MY" sz="4800" b="1" kern="100" baseline="3000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AU" sz="13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1A1A63-5D78-46CA-0254-C72C59C14319}"/>
              </a:ext>
            </a:extLst>
          </p:cNvPr>
          <p:cNvSpPr txBox="1"/>
          <p:nvPr/>
        </p:nvSpPr>
        <p:spPr>
          <a:xfrm>
            <a:off x="723096" y="4761418"/>
            <a:ext cx="4948596" cy="981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MY" sz="14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find the optimal value of regularisation parameter `alpha`. </a:t>
            </a:r>
            <a:r>
              <a:rPr lang="en-US" altLang="zh-CN" sz="14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this case,</a:t>
            </a:r>
            <a:r>
              <a:rPr lang="en-MY" sz="14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en-MY" sz="1800" kern="10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4F9EEB-F371-F4F2-C96E-6ACED145E9AD}"/>
              </a:ext>
            </a:extLst>
          </p:cNvPr>
          <p:cNvSpPr/>
          <p:nvPr/>
        </p:nvSpPr>
        <p:spPr>
          <a:xfrm>
            <a:off x="486644" y="5789698"/>
            <a:ext cx="5421500" cy="677225"/>
          </a:xfrm>
          <a:prstGeom prst="rect">
            <a:avLst/>
          </a:prstGeom>
          <a:solidFill>
            <a:srgbClr val="E2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000" b="1">
                <a:solidFill>
                  <a:schemeClr val="tx1"/>
                </a:solidFill>
              </a:rPr>
              <a:t>Optimal alpha value is:  </a:t>
            </a:r>
            <a:r>
              <a:rPr lang="en-MY" sz="2400">
                <a:solidFill>
                  <a:schemeClr val="tx1"/>
                </a:solidFill>
              </a:rPr>
              <a:t>0.0176</a:t>
            </a:r>
            <a:endParaRPr lang="en-AU" sz="24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BC5C64-D5F8-62FA-26A5-1CF1E2F6CA5D}"/>
              </a:ext>
            </a:extLst>
          </p:cNvPr>
          <p:cNvSpPr/>
          <p:nvPr/>
        </p:nvSpPr>
        <p:spPr>
          <a:xfrm>
            <a:off x="6273205" y="4761418"/>
            <a:ext cx="5421500" cy="1705505"/>
          </a:xfrm>
          <a:prstGeom prst="rect">
            <a:avLst/>
          </a:prstGeom>
          <a:solidFill>
            <a:srgbClr val="E2E5E9"/>
          </a:solidFill>
          <a:ln>
            <a:solidFill>
              <a:srgbClr val="E2E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28" descr="A graph with blue bars&#10;&#10;Description automatically generated">
            <a:extLst>
              <a:ext uri="{FF2B5EF4-FFF2-40B4-BE49-F238E27FC236}">
                <a16:creationId xmlns:a16="http://schemas.microsoft.com/office/drawing/2014/main" id="{760A47E2-FDE9-6908-4378-BF1848E44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389" y="907758"/>
            <a:ext cx="4052886" cy="371521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1AA26F-A9EA-FAD4-F05E-741E4103B97A}"/>
              </a:ext>
            </a:extLst>
          </p:cNvPr>
          <p:cNvSpPr/>
          <p:nvPr/>
        </p:nvSpPr>
        <p:spPr>
          <a:xfrm>
            <a:off x="7086390" y="901462"/>
            <a:ext cx="4052886" cy="3715215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268A8A-2346-364D-447A-507B79529B58}"/>
              </a:ext>
            </a:extLst>
          </p:cNvPr>
          <p:cNvSpPr txBox="1"/>
          <p:nvPr/>
        </p:nvSpPr>
        <p:spPr>
          <a:xfrm>
            <a:off x="6520308" y="4833088"/>
            <a:ext cx="2354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800" b="1"/>
              <a:t>Result</a:t>
            </a:r>
            <a:endParaRPr lang="en-AU" sz="28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A1EAB-EDDA-6CB4-B0F9-4DA6BCF8EA16}"/>
              </a:ext>
            </a:extLst>
          </p:cNvPr>
          <p:cNvSpPr txBox="1"/>
          <p:nvPr/>
        </p:nvSpPr>
        <p:spPr>
          <a:xfrm>
            <a:off x="6520308" y="5425531"/>
            <a:ext cx="5185048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>
                <a:ea typeface="等线"/>
              </a:rPr>
              <a:t>This suggested that </a:t>
            </a:r>
            <a:r>
              <a:rPr lang="en-US" altLang="zh-CN" i="1">
                <a:ea typeface="等线"/>
              </a:rPr>
              <a:t>Customers</a:t>
            </a:r>
            <a:r>
              <a:rPr lang="en-US" altLang="zh-CN">
                <a:ea typeface="等线"/>
              </a:rPr>
              <a:t>, </a:t>
            </a:r>
            <a:r>
              <a:rPr lang="en-US" altLang="zh-CN" i="1">
                <a:ea typeface="等线"/>
              </a:rPr>
              <a:t>Open </a:t>
            </a:r>
            <a:r>
              <a:rPr lang="en-US" altLang="zh-CN">
                <a:ea typeface="等线"/>
              </a:rPr>
              <a:t>and </a:t>
            </a:r>
            <a:r>
              <a:rPr lang="en-US" altLang="zh-CN" i="1">
                <a:ea typeface="等线"/>
              </a:rPr>
              <a:t>Promo </a:t>
            </a:r>
            <a:r>
              <a:rPr lang="en-US" altLang="zh-CN">
                <a:ea typeface="等线"/>
              </a:rPr>
              <a:t>are the top 3 most important variables contributing to sales.</a:t>
            </a:r>
            <a:endParaRPr lang="en-AU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395814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22" grpId="0"/>
      <p:bldP spid="23" grpId="0"/>
      <p:bldP spid="25" grpId="0"/>
      <p:bldP spid="26" grpId="0"/>
      <p:bldP spid="27" grpId="0" animBg="1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CFEEE-A639-35BB-962F-06DC0C49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2500B586-49ED-D913-BA86-BB386F95927C}"/>
              </a:ext>
            </a:extLst>
          </p:cNvPr>
          <p:cNvSpPr/>
          <p:nvPr/>
        </p:nvSpPr>
        <p:spPr>
          <a:xfrm>
            <a:off x="0" y="4464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815D5-CEAA-D083-2B56-0F4263CC30D8}"/>
              </a:ext>
            </a:extLst>
          </p:cNvPr>
          <p:cNvSpPr txBox="1"/>
          <p:nvPr/>
        </p:nvSpPr>
        <p:spPr>
          <a:xfrm>
            <a:off x="486644" y="30480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Multivariate Linear Regression</a:t>
            </a:r>
            <a:endParaRPr lang="en-AU" sz="3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8FDAC-8F81-C341-FAE0-10F887C42DDE}"/>
              </a:ext>
            </a:extLst>
          </p:cNvPr>
          <p:cNvSpPr txBox="1"/>
          <p:nvPr/>
        </p:nvSpPr>
        <p:spPr>
          <a:xfrm>
            <a:off x="692899" y="1006732"/>
            <a:ext cx="10823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unga" panose="020B0502040204020203" pitchFamily="34" charset="0"/>
              </a:rPr>
              <a:t>Our final result is as below:</a:t>
            </a:r>
            <a:endParaRPr lang="en-US" sz="2000">
              <a:solidFill>
                <a:srgbClr val="202122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CA6204-9AF1-2A3E-8C76-4D3C3EFE27F9}"/>
              </a:ext>
            </a:extLst>
          </p:cNvPr>
          <p:cNvCxnSpPr>
            <a:cxnSpLocks/>
          </p:cNvCxnSpPr>
          <p:nvPr/>
        </p:nvCxnSpPr>
        <p:spPr>
          <a:xfrm>
            <a:off x="5577550" y="1387102"/>
            <a:ext cx="0" cy="5166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DA4100-51AE-4669-F8EB-2718E0E76C6D}"/>
              </a:ext>
            </a:extLst>
          </p:cNvPr>
          <p:cNvSpPr txBox="1"/>
          <p:nvPr/>
        </p:nvSpPr>
        <p:spPr>
          <a:xfrm>
            <a:off x="5748905" y="1248461"/>
            <a:ext cx="530271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latin typeface="Arial"/>
                <a:ea typeface="+mn-lt"/>
                <a:cs typeface="Arial"/>
              </a:rPr>
              <a:t>Comparing to the initial model,</a:t>
            </a:r>
            <a:endParaRPr lang="en-AU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D2966B2D-A9F4-EC39-A302-542BF71D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3" y="1647699"/>
            <a:ext cx="4829155" cy="40566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51E43B-0113-99DA-614B-A52B87D9A9A2}"/>
              </a:ext>
            </a:extLst>
          </p:cNvPr>
          <p:cNvSpPr/>
          <p:nvPr/>
        </p:nvSpPr>
        <p:spPr>
          <a:xfrm>
            <a:off x="486644" y="1647699"/>
            <a:ext cx="4836424" cy="4070195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630BB-E15F-5625-86CE-22FEF2892AD9}"/>
              </a:ext>
            </a:extLst>
          </p:cNvPr>
          <p:cNvSpPr/>
          <p:nvPr/>
        </p:nvSpPr>
        <p:spPr>
          <a:xfrm>
            <a:off x="5893190" y="3029391"/>
            <a:ext cx="5623420" cy="6117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04FCBA-2226-DC32-3B2A-F87E24336A05}"/>
              </a:ext>
            </a:extLst>
          </p:cNvPr>
          <p:cNvSpPr/>
          <p:nvPr/>
        </p:nvSpPr>
        <p:spPr>
          <a:xfrm>
            <a:off x="5893189" y="1773944"/>
            <a:ext cx="5623421" cy="611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EA0CA-DF80-F8DA-5748-6B865561CB58}"/>
              </a:ext>
            </a:extLst>
          </p:cNvPr>
          <p:cNvSpPr txBox="1"/>
          <p:nvPr/>
        </p:nvSpPr>
        <p:spPr>
          <a:xfrm>
            <a:off x="6032838" y="1846184"/>
            <a:ext cx="4645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Its </a:t>
            </a:r>
            <a:r>
              <a:rPr lang="en-US" altLang="zh-CN" sz="2000" b="1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generalisability</a:t>
            </a:r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increased.</a:t>
            </a:r>
            <a:endParaRPr lang="en-AU" sz="2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8E22E-E295-0FCF-D929-946985970C3C}"/>
              </a:ext>
            </a:extLst>
          </p:cNvPr>
          <p:cNvSpPr txBox="1"/>
          <p:nvPr/>
        </p:nvSpPr>
        <p:spPr>
          <a:xfrm>
            <a:off x="6175712" y="2528306"/>
            <a:ext cx="5353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85% of the variance in the sales data is explained by the model.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B52EE-53C0-2A91-25A7-DDBDAD33C3FF}"/>
              </a:ext>
            </a:extLst>
          </p:cNvPr>
          <p:cNvSpPr txBox="1"/>
          <p:nvPr/>
        </p:nvSpPr>
        <p:spPr>
          <a:xfrm>
            <a:off x="6091406" y="3135230"/>
            <a:ext cx="4809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Reasonable initial baseline</a:t>
            </a:r>
            <a:endParaRPr lang="en-AU" sz="2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AC109-82BE-BE3A-0347-A3B46ABC2F1F}"/>
              </a:ext>
            </a:extLst>
          </p:cNvPr>
          <p:cNvSpPr txBox="1"/>
          <p:nvPr/>
        </p:nvSpPr>
        <p:spPr>
          <a:xfrm>
            <a:off x="6142258" y="3783754"/>
            <a:ext cx="5258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The value of baseline decreased, which is near to the value it supposed to be.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32E68-0B4F-5FCF-CA78-5F65CEBBC7EF}"/>
              </a:ext>
            </a:extLst>
          </p:cNvPr>
          <p:cNvSpPr/>
          <p:nvPr/>
        </p:nvSpPr>
        <p:spPr>
          <a:xfrm>
            <a:off x="5893188" y="4449548"/>
            <a:ext cx="5918083" cy="2103650"/>
          </a:xfrm>
          <a:prstGeom prst="rect">
            <a:avLst/>
          </a:prstGeom>
          <a:solidFill>
            <a:srgbClr val="E2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FE92C1-28FC-A465-8C1C-69AFEC974C0D}"/>
                  </a:ext>
                </a:extLst>
              </p:cNvPr>
              <p:cNvSpPr txBox="1"/>
              <p:nvPr/>
            </p:nvSpPr>
            <p:spPr>
              <a:xfrm>
                <a:off x="5809704" y="5248232"/>
                <a:ext cx="62383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𝑆𝑎𝑙𝑒</m:t>
                      </m:r>
                      <m:r>
                        <a:rPr lang="en-MY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A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=8807.13+3062.85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+1581.79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+1065.77</m:t>
                      </m:r>
                      <m:sSub>
                        <m:sSubPr>
                          <m:ctrlP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AU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FE92C1-28FC-A465-8C1C-69AFEC974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04" y="5248232"/>
                <a:ext cx="62383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A97152-A598-7296-01C5-5042F74AF2EF}"/>
                  </a:ext>
                </a:extLst>
              </p:cNvPr>
              <p:cNvSpPr txBox="1"/>
              <p:nvPr/>
            </p:nvSpPr>
            <p:spPr>
              <a:xfrm>
                <a:off x="6032838" y="5795030"/>
                <a:ext cx="5588144" cy="467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MY" sz="1050" i="1" kern="100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Tunga" panose="020B0502040204020203" pitchFamily="34" charset="0"/>
                      </a:rPr>
                      <m:t>𝑆𝑎𝑙𝑒</m:t>
                    </m:r>
                    <m:sSub>
                      <m:sSubPr>
                        <m:ctrlPr>
                          <a:rPr lang="en-MY" sz="1050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unga" panose="020B0502040204020203" pitchFamily="34" charset="0"/>
                          </a:rPr>
                        </m:ctrlPr>
                      </m:sSubPr>
                      <m:e>
                        <m:r>
                          <a:rPr lang="en-MY" sz="1050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unga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MY" sz="1050" i="1" kern="1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unga" panose="020B0502040204020203" pitchFamily="34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MY" sz="1050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 stands for predicted sales, </a:t>
                </a:r>
                <a:r>
                  <a:rPr lang="en-MY" sz="1050" i="1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x</a:t>
                </a:r>
                <a:r>
                  <a:rPr lang="en-MY" sz="1050" i="1" kern="100" baseline="-25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1</a:t>
                </a:r>
                <a:r>
                  <a:rPr lang="en-MY" sz="1050" i="1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 </a:t>
                </a:r>
                <a:r>
                  <a:rPr lang="en-MY" sz="1050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stands for number of customers, </a:t>
                </a:r>
                <a:r>
                  <a:rPr lang="en-MY" sz="1050" i="1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x</a:t>
                </a:r>
                <a:r>
                  <a:rPr lang="en-MY" sz="1050" i="1" kern="100" baseline="-25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2</a:t>
                </a:r>
                <a:r>
                  <a:rPr lang="en-MY" sz="1050" i="1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 </a:t>
                </a:r>
                <a:r>
                  <a:rPr lang="en-MY" sz="1050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stands for the availability of the store, and </a:t>
                </a:r>
                <a:r>
                  <a:rPr lang="en-MY" sz="1050" i="1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x</a:t>
                </a:r>
                <a:r>
                  <a:rPr lang="en-MY" sz="1050" i="1" kern="100" baseline="-25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3</a:t>
                </a:r>
                <a:r>
                  <a:rPr lang="en-MY" sz="1050" i="1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 </a:t>
                </a:r>
                <a:r>
                  <a:rPr lang="en-MY" sz="1050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unga" panose="020B0502040204020203" pitchFamily="34" charset="0"/>
                  </a:rPr>
                  <a:t>stands for the availability of promotion.</a:t>
                </a:r>
                <a:endParaRPr lang="en-MY" sz="1050" kern="100">
                  <a:effectLst/>
                  <a:latin typeface="Aptos" panose="020B0004020202020204" pitchFamily="34" charset="0"/>
                  <a:ea typeface="SimSun" panose="02010600030101010101" pitchFamily="2" charset="-122"/>
                  <a:cs typeface="Tunga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A97152-A598-7296-01C5-5042F74A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838" y="5795030"/>
                <a:ext cx="5588144" cy="467949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8D5A847-A401-EAFF-6E32-2A95BED0132F}"/>
              </a:ext>
            </a:extLst>
          </p:cNvPr>
          <p:cNvSpPr txBox="1"/>
          <p:nvPr/>
        </p:nvSpPr>
        <p:spPr>
          <a:xfrm>
            <a:off x="6032838" y="4660499"/>
            <a:ext cx="48092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Final Result:</a:t>
            </a:r>
            <a:endParaRPr lang="en-AU" sz="2000" b="1"/>
          </a:p>
        </p:txBody>
      </p:sp>
    </p:spTree>
    <p:extLst>
      <p:ext uri="{BB962C8B-B14F-4D97-AF65-F5344CB8AC3E}">
        <p14:creationId xmlns:p14="http://schemas.microsoft.com/office/powerpoint/2010/main" val="40252992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9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823CA-61BC-5842-16FC-3A6BE9B57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8ACE60F4-6231-A6CF-6B49-5FE065795D27}"/>
              </a:ext>
            </a:extLst>
          </p:cNvPr>
          <p:cNvSpPr/>
          <p:nvPr/>
        </p:nvSpPr>
        <p:spPr>
          <a:xfrm>
            <a:off x="0" y="2232875"/>
            <a:ext cx="12192000" cy="4625125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4F51D-C7BE-9835-08D3-21BED7D51A8B}"/>
              </a:ext>
            </a:extLst>
          </p:cNvPr>
          <p:cNvSpPr/>
          <p:nvPr/>
        </p:nvSpPr>
        <p:spPr>
          <a:xfrm>
            <a:off x="493651" y="3204670"/>
            <a:ext cx="11239720" cy="1059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BC7926-560D-4781-E023-815C7A0359AD}"/>
              </a:ext>
            </a:extLst>
          </p:cNvPr>
          <p:cNvGrpSpPr/>
          <p:nvPr/>
        </p:nvGrpSpPr>
        <p:grpSpPr>
          <a:xfrm>
            <a:off x="0" y="0"/>
            <a:ext cx="12227025" cy="2277781"/>
            <a:chOff x="0" y="0"/>
            <a:chExt cx="12227025" cy="2277781"/>
          </a:xfrm>
        </p:grpSpPr>
        <p:sp>
          <p:nvSpPr>
            <p:cNvPr id="5121" name="TextBox 5120">
              <a:extLst>
                <a:ext uri="{FF2B5EF4-FFF2-40B4-BE49-F238E27FC236}">
                  <a16:creationId xmlns:a16="http://schemas.microsoft.com/office/drawing/2014/main" id="{4DCCE6BA-2191-1DCD-27F9-756483BAC179}"/>
                </a:ext>
              </a:extLst>
            </p:cNvPr>
            <p:cNvSpPr txBox="1"/>
            <p:nvPr/>
          </p:nvSpPr>
          <p:spPr>
            <a:xfrm>
              <a:off x="469134" y="1763615"/>
              <a:ext cx="5977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rgbClr val="202122"/>
                  </a:solidFill>
                  <a:latin typeface="Avenir Next LT Pro"/>
                </a:rPr>
                <a:t>Overview of Data</a:t>
              </a:r>
              <a:endParaRPr lang="en-AU" sz="2400" b="1"/>
            </a:p>
          </p:txBody>
        </p:sp>
        <p:pic>
          <p:nvPicPr>
            <p:cNvPr id="5124" name="Picture 2" descr="8,900+ Pharmacy Counter Stock Photos, Pictures &amp; Royalty-Free Images -  iStock | Pharmacy shelves, Pharmacy, Pharmacist">
              <a:extLst>
                <a:ext uri="{FF2B5EF4-FFF2-40B4-BE49-F238E27FC236}">
                  <a16:creationId xmlns:a16="http://schemas.microsoft.com/office/drawing/2014/main" id="{19A2A7B8-1628-4124-0354-4B51ACD6A3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colorTemperature colorTemp="47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51" b="21089"/>
            <a:stretch/>
          </p:blipFill>
          <p:spPr bwMode="auto">
            <a:xfrm>
              <a:off x="0" y="0"/>
              <a:ext cx="12227025" cy="2277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25" name="Rectangle 5124">
              <a:extLst>
                <a:ext uri="{FF2B5EF4-FFF2-40B4-BE49-F238E27FC236}">
                  <a16:creationId xmlns:a16="http://schemas.microsoft.com/office/drawing/2014/main" id="{28911AF0-DA13-3819-E4E9-14BCFF5ECE30}"/>
                </a:ext>
              </a:extLst>
            </p:cNvPr>
            <p:cNvSpPr/>
            <p:nvPr/>
          </p:nvSpPr>
          <p:spPr>
            <a:xfrm>
              <a:off x="0" y="0"/>
              <a:ext cx="12192000" cy="2277781"/>
            </a:xfrm>
            <a:prstGeom prst="rect">
              <a:avLst/>
            </a:prstGeom>
            <a:solidFill>
              <a:schemeClr val="tx2">
                <a:lumMod val="90000"/>
                <a:lumOff val="1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26" name="TextBox 5125">
              <a:extLst>
                <a:ext uri="{FF2B5EF4-FFF2-40B4-BE49-F238E27FC236}">
                  <a16:creationId xmlns:a16="http://schemas.microsoft.com/office/drawing/2014/main" id="{E1B81ED8-9E6E-AB01-B859-5C779BEEFC28}"/>
                </a:ext>
              </a:extLst>
            </p:cNvPr>
            <p:cNvSpPr txBox="1"/>
            <p:nvPr/>
          </p:nvSpPr>
          <p:spPr>
            <a:xfrm>
              <a:off x="2148345" y="747952"/>
              <a:ext cx="89463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Predictive Modelling</a:t>
              </a:r>
              <a:endParaRPr lang="en-AU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27" name="Straight Connector 5126">
              <a:extLst>
                <a:ext uri="{FF2B5EF4-FFF2-40B4-BE49-F238E27FC236}">
                  <a16:creationId xmlns:a16="http://schemas.microsoft.com/office/drawing/2014/main" id="{B2BDBC40-408A-68CA-DAB5-B200B4DEE1AB}"/>
                </a:ext>
              </a:extLst>
            </p:cNvPr>
            <p:cNvCxnSpPr/>
            <p:nvPr/>
          </p:nvCxnSpPr>
          <p:spPr>
            <a:xfrm>
              <a:off x="837744" y="546640"/>
              <a:ext cx="34724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28" name="Title 1">
              <a:extLst>
                <a:ext uri="{FF2B5EF4-FFF2-40B4-BE49-F238E27FC236}">
                  <a16:creationId xmlns:a16="http://schemas.microsoft.com/office/drawing/2014/main" id="{CAAB1DA1-32FC-7907-8F17-11305D63D661}"/>
                </a:ext>
              </a:extLst>
            </p:cNvPr>
            <p:cNvSpPr txBox="1">
              <a:spLocks/>
            </p:cNvSpPr>
            <p:nvPr/>
          </p:nvSpPr>
          <p:spPr>
            <a:xfrm>
              <a:off x="469134" y="1095959"/>
              <a:ext cx="1501140" cy="6676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lephant Pro" panose="00000500000000000000" pitchFamily="2" charset="0"/>
                  <a:ea typeface="BIZ UDPGothic" panose="020B0400000000000000" pitchFamily="34" charset="-128"/>
                  <a:cs typeface="Arial"/>
                </a:rPr>
                <a:t>05</a:t>
              </a:r>
              <a:endPara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140" name="TextBox 5139">
            <a:extLst>
              <a:ext uri="{FF2B5EF4-FFF2-40B4-BE49-F238E27FC236}">
                <a16:creationId xmlns:a16="http://schemas.microsoft.com/office/drawing/2014/main" id="{DF8B4449-E170-4C3A-8BF6-6EA84196AC10}"/>
              </a:ext>
            </a:extLst>
          </p:cNvPr>
          <p:cNvSpPr txBox="1"/>
          <p:nvPr/>
        </p:nvSpPr>
        <p:spPr>
          <a:xfrm>
            <a:off x="420095" y="3543706"/>
            <a:ext cx="113132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b="1" i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predictions for the overall drugstore sales four weeks in advance?</a:t>
            </a:r>
            <a:endParaRPr lang="en-US" sz="20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41" name="TextBox 5140">
            <a:extLst>
              <a:ext uri="{FF2B5EF4-FFF2-40B4-BE49-F238E27FC236}">
                <a16:creationId xmlns:a16="http://schemas.microsoft.com/office/drawing/2014/main" id="{E25B1549-AAD3-8868-E6E9-00375711A5BE}"/>
              </a:ext>
            </a:extLst>
          </p:cNvPr>
          <p:cNvSpPr txBox="1"/>
          <p:nvPr/>
        </p:nvSpPr>
        <p:spPr>
          <a:xfrm>
            <a:off x="469133" y="2638717"/>
            <a:ext cx="5977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 of our main aim:</a:t>
            </a: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0AE533-2AB1-103B-4564-5EF87F23EC58}"/>
              </a:ext>
            </a:extLst>
          </p:cNvPr>
          <p:cNvSpPr/>
          <p:nvPr/>
        </p:nvSpPr>
        <p:spPr>
          <a:xfrm>
            <a:off x="493651" y="4413075"/>
            <a:ext cx="11204697" cy="2115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B9234-9C2A-A4B6-C016-77F162EC42C5}"/>
              </a:ext>
            </a:extLst>
          </p:cNvPr>
          <p:cNvSpPr txBox="1"/>
          <p:nvPr/>
        </p:nvSpPr>
        <p:spPr>
          <a:xfrm>
            <a:off x="643567" y="4615162"/>
            <a:ext cx="5977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Thus, we have:</a:t>
            </a:r>
            <a:endParaRPr lang="en-A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2801E-E356-0FD2-A573-71D23BAD1D00}"/>
              </a:ext>
            </a:extLst>
          </p:cNvPr>
          <p:cNvSpPr txBox="1"/>
          <p:nvPr/>
        </p:nvSpPr>
        <p:spPr>
          <a:xfrm>
            <a:off x="1970274" y="5248274"/>
            <a:ext cx="39751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/>
              <a:t>Training set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All the past sales data except the final 4 weeks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E1286-3C59-1E7C-919A-7B23BD2F572C}"/>
              </a:ext>
            </a:extLst>
          </p:cNvPr>
          <p:cNvSpPr txBox="1"/>
          <p:nvPr/>
        </p:nvSpPr>
        <p:spPr>
          <a:xfrm>
            <a:off x="6834311" y="5209741"/>
            <a:ext cx="39751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/>
              <a:t>Testing set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The sales data of the last 4 weeks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245124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0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52B13-3E22-D42D-A498-F862EE22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949881F-3D81-8C4A-411F-8CA2905E0CE3}"/>
              </a:ext>
            </a:extLst>
          </p:cNvPr>
          <p:cNvSpPr/>
          <p:nvPr/>
        </p:nvSpPr>
        <p:spPr>
          <a:xfrm>
            <a:off x="0" y="2271426"/>
            <a:ext cx="12192000" cy="4586573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store front with a sign&#10;&#10;Description automatically generated">
            <a:extLst>
              <a:ext uri="{FF2B5EF4-FFF2-40B4-BE49-F238E27FC236}">
                <a16:creationId xmlns:a16="http://schemas.microsoft.com/office/drawing/2014/main" id="{162D18CB-7B8F-4CF4-1940-499A125A7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6"/>
                    </a14:imgEffect>
                  </a14:imgLayer>
                </a14:imgProps>
              </a:ext>
            </a:extLst>
          </a:blip>
          <a:srcRect l="-24" t="8036" r="201" b="24141"/>
          <a:stretch/>
        </p:blipFill>
        <p:spPr>
          <a:xfrm>
            <a:off x="0" y="-2"/>
            <a:ext cx="12192000" cy="2271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9A7FE2-4FFB-20C4-D32E-E67F6523835C}"/>
              </a:ext>
            </a:extLst>
          </p:cNvPr>
          <p:cNvSpPr/>
          <p:nvPr/>
        </p:nvSpPr>
        <p:spPr>
          <a:xfrm>
            <a:off x="0" y="-2"/>
            <a:ext cx="12192000" cy="2271428"/>
          </a:xfrm>
          <a:prstGeom prst="rect">
            <a:avLst/>
          </a:prstGeom>
          <a:solidFill>
            <a:schemeClr val="tx2">
              <a:lumMod val="90000"/>
              <a:lumOff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71023-73E3-04B4-44C9-68F191F2B02D}"/>
              </a:ext>
            </a:extLst>
          </p:cNvPr>
          <p:cNvSpPr txBox="1"/>
          <p:nvPr/>
        </p:nvSpPr>
        <p:spPr>
          <a:xfrm>
            <a:off x="2148345" y="741597"/>
            <a:ext cx="63983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AU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A33189E-8E98-5349-7BE2-378826B3AF16}"/>
              </a:ext>
            </a:extLst>
          </p:cNvPr>
          <p:cNvSpPr txBox="1">
            <a:spLocks/>
          </p:cNvSpPr>
          <p:nvPr/>
        </p:nvSpPr>
        <p:spPr>
          <a:xfrm>
            <a:off x="469134" y="1089604"/>
            <a:ext cx="1501140" cy="66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/>
              </a:rPr>
              <a:t>01</a:t>
            </a:r>
            <a:endParaRPr lang="en-AU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 Pro" panose="00000500000000000000" pitchFamily="2" charset="0"/>
              <a:ea typeface="BIZ UDP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E2C887-2764-16C0-E039-7BCA9C101686}"/>
              </a:ext>
            </a:extLst>
          </p:cNvPr>
          <p:cNvSpPr txBox="1"/>
          <p:nvPr/>
        </p:nvSpPr>
        <p:spPr>
          <a:xfrm>
            <a:off x="469134" y="2624826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02122"/>
                </a:solidFill>
                <a:latin typeface="Avenir Next LT Pro"/>
              </a:rPr>
              <a:t>Background </a:t>
            </a:r>
            <a:r>
              <a:rPr lang="en-MY" sz="2400" b="1">
                <a:solidFill>
                  <a:srgbClr val="202122"/>
                </a:solidFill>
                <a:latin typeface="Avenir Next LT Pro"/>
              </a:rPr>
              <a:t>of </a:t>
            </a:r>
            <a:r>
              <a:rPr lang="en-MY" sz="2400" b="1" err="1">
                <a:solidFill>
                  <a:srgbClr val="202122"/>
                </a:solidFill>
                <a:latin typeface="Avenir Next LT Pro"/>
              </a:rPr>
              <a:t>Rossmann</a:t>
            </a:r>
            <a:r>
              <a:rPr lang="en-MY" sz="2400" b="1">
                <a:solidFill>
                  <a:srgbClr val="202122"/>
                </a:solidFill>
                <a:latin typeface="Avenir Next LT Pro"/>
              </a:rPr>
              <a:t> drug store:</a:t>
            </a:r>
            <a:endParaRPr lang="en-AU" sz="2400" b="1"/>
          </a:p>
        </p:txBody>
      </p:sp>
      <p:pic>
        <p:nvPicPr>
          <p:cNvPr id="3079" name="Graphic 3078" descr="Map with pin with solid fill">
            <a:extLst>
              <a:ext uri="{FF2B5EF4-FFF2-40B4-BE49-F238E27FC236}">
                <a16:creationId xmlns:a16="http://schemas.microsoft.com/office/drawing/2014/main" id="{8316E23F-3DB5-1561-606F-0A5C092F2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8195" y="3418983"/>
            <a:ext cx="992026" cy="992026"/>
          </a:xfrm>
          <a:prstGeom prst="rect">
            <a:avLst/>
          </a:prstGeom>
        </p:spPr>
      </p:pic>
      <p:sp>
        <p:nvSpPr>
          <p:cNvPr id="3080" name="TextBox 3079">
            <a:extLst>
              <a:ext uri="{FF2B5EF4-FFF2-40B4-BE49-F238E27FC236}">
                <a16:creationId xmlns:a16="http://schemas.microsoft.com/office/drawing/2014/main" id="{B1FB1E42-28B5-C9F9-7358-FC6B27551B19}"/>
              </a:ext>
            </a:extLst>
          </p:cNvPr>
          <p:cNvSpPr txBox="1"/>
          <p:nvPr/>
        </p:nvSpPr>
        <p:spPr>
          <a:xfrm>
            <a:off x="1156934" y="4392993"/>
            <a:ext cx="197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202122"/>
                </a:solidFill>
                <a:latin typeface="Avenir Next LT Pro"/>
              </a:rPr>
              <a:t>Foundation</a:t>
            </a:r>
            <a:endParaRPr lang="en-AU" sz="2400" b="1"/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8E85C413-DC5D-2950-826E-2AA3D87ECF55}"/>
              </a:ext>
            </a:extLst>
          </p:cNvPr>
          <p:cNvSpPr txBox="1"/>
          <p:nvPr/>
        </p:nvSpPr>
        <p:spPr>
          <a:xfrm>
            <a:off x="636287" y="5226074"/>
            <a:ext cx="3015843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/>
              <a:t>Rossmann is one of the largest drug store chains in Europe. B</a:t>
            </a:r>
            <a:r>
              <a:rPr lang="en-MY" sz="1400" err="1"/>
              <a:t>ased</a:t>
            </a:r>
            <a:r>
              <a:rPr lang="en-MY" sz="1400"/>
              <a:t> in Germany, it</a:t>
            </a:r>
            <a:r>
              <a:rPr lang="en-US" sz="1400"/>
              <a:t> was founded in the year of 1972.</a:t>
            </a:r>
            <a:endParaRPr lang="en-AU" sz="1400"/>
          </a:p>
        </p:txBody>
      </p:sp>
      <p:sp>
        <p:nvSpPr>
          <p:cNvPr id="3087" name="TextBox 3086">
            <a:extLst>
              <a:ext uri="{FF2B5EF4-FFF2-40B4-BE49-F238E27FC236}">
                <a16:creationId xmlns:a16="http://schemas.microsoft.com/office/drawing/2014/main" id="{C5F92B6B-7FA2-66DA-7E35-34ABB27D743E}"/>
              </a:ext>
            </a:extLst>
          </p:cNvPr>
          <p:cNvSpPr txBox="1"/>
          <p:nvPr/>
        </p:nvSpPr>
        <p:spPr>
          <a:xfrm>
            <a:off x="8572474" y="5149417"/>
            <a:ext cx="301680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/>
              <a:t>With over 4,000 stores, Rossmann focuses on providing affordable, quality products to customers primarily in European countries.</a:t>
            </a:r>
            <a:endParaRPr lang="en-AU" sz="1400"/>
          </a:p>
        </p:txBody>
      </p:sp>
      <p:cxnSp>
        <p:nvCxnSpPr>
          <p:cNvPr id="3088" name="Straight Connector 3087">
            <a:extLst>
              <a:ext uri="{FF2B5EF4-FFF2-40B4-BE49-F238E27FC236}">
                <a16:creationId xmlns:a16="http://schemas.microsoft.com/office/drawing/2014/main" id="{85AFA83F-F3A1-2D78-88FD-619D94AF4CEF}"/>
              </a:ext>
            </a:extLst>
          </p:cNvPr>
          <p:cNvCxnSpPr>
            <a:cxnSpLocks/>
          </p:cNvCxnSpPr>
          <p:nvPr/>
        </p:nvCxnSpPr>
        <p:spPr>
          <a:xfrm>
            <a:off x="1842809" y="4880908"/>
            <a:ext cx="60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1" name="TextBox 3090">
            <a:extLst>
              <a:ext uri="{FF2B5EF4-FFF2-40B4-BE49-F238E27FC236}">
                <a16:creationId xmlns:a16="http://schemas.microsoft.com/office/drawing/2014/main" id="{7CCF0039-88F5-C198-64B8-A377D00BF21B}"/>
              </a:ext>
            </a:extLst>
          </p:cNvPr>
          <p:cNvSpPr txBox="1"/>
          <p:nvPr/>
        </p:nvSpPr>
        <p:spPr>
          <a:xfrm>
            <a:off x="4607634" y="4410728"/>
            <a:ext cx="334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202122"/>
                </a:solidFill>
                <a:latin typeface="Avenir Next LT Pro"/>
              </a:rPr>
              <a:t>Product</a:t>
            </a:r>
            <a:endParaRPr lang="en-AU" sz="2400" b="1"/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9E65A7AB-18DF-270F-6901-913771B9CD2A}"/>
              </a:ext>
            </a:extLst>
          </p:cNvPr>
          <p:cNvSpPr txBox="1"/>
          <p:nvPr/>
        </p:nvSpPr>
        <p:spPr>
          <a:xfrm>
            <a:off x="4733942" y="5182842"/>
            <a:ext cx="3016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/>
              <a:t>The company offers a diverse selection of personal care, household items, and pharmaceuticals.</a:t>
            </a:r>
            <a:endParaRPr lang="en-AU" sz="1400"/>
          </a:p>
        </p:txBody>
      </p: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7DFFA426-31AC-F3AC-2C3F-A3411A8B4664}"/>
              </a:ext>
            </a:extLst>
          </p:cNvPr>
          <p:cNvCxnSpPr>
            <a:cxnSpLocks/>
          </p:cNvCxnSpPr>
          <p:nvPr/>
        </p:nvCxnSpPr>
        <p:spPr>
          <a:xfrm>
            <a:off x="5981964" y="4909420"/>
            <a:ext cx="60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95" name="Graphic 3094" descr="Search Inventory with solid fill">
            <a:extLst>
              <a:ext uri="{FF2B5EF4-FFF2-40B4-BE49-F238E27FC236}">
                <a16:creationId xmlns:a16="http://schemas.microsoft.com/office/drawing/2014/main" id="{38973C57-072B-5A2C-EFEE-66DF06F97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5862" y="3528254"/>
            <a:ext cx="914400" cy="914400"/>
          </a:xfrm>
          <a:prstGeom prst="rect">
            <a:avLst/>
          </a:prstGeom>
        </p:spPr>
      </p:pic>
      <p:sp>
        <p:nvSpPr>
          <p:cNvPr id="3096" name="TextBox 3095">
            <a:extLst>
              <a:ext uri="{FF2B5EF4-FFF2-40B4-BE49-F238E27FC236}">
                <a16:creationId xmlns:a16="http://schemas.microsoft.com/office/drawing/2014/main" id="{5276242C-C1BF-061E-7866-E65F1D5E3256}"/>
              </a:ext>
            </a:extLst>
          </p:cNvPr>
          <p:cNvSpPr txBox="1"/>
          <p:nvPr/>
        </p:nvSpPr>
        <p:spPr>
          <a:xfrm>
            <a:off x="8406811" y="4419207"/>
            <a:ext cx="334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Presence</a:t>
            </a:r>
            <a:endParaRPr lang="en-AU" sz="2400" b="1"/>
          </a:p>
        </p:txBody>
      </p: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602A51A2-FCFB-3085-B916-25306B5A1B5D}"/>
              </a:ext>
            </a:extLst>
          </p:cNvPr>
          <p:cNvCxnSpPr>
            <a:cxnSpLocks/>
          </p:cNvCxnSpPr>
          <p:nvPr/>
        </p:nvCxnSpPr>
        <p:spPr>
          <a:xfrm>
            <a:off x="9779474" y="4926097"/>
            <a:ext cx="60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00" name="Graphic 3099" descr="Earth globe: Africa and Europe with solid fill">
            <a:extLst>
              <a:ext uri="{FF2B5EF4-FFF2-40B4-BE49-F238E27FC236}">
                <a16:creationId xmlns:a16="http://schemas.microsoft.com/office/drawing/2014/main" id="{77D6AF57-0914-0FAE-5167-AAC2A6AB8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21399" y="3420225"/>
            <a:ext cx="914400" cy="914400"/>
          </a:xfrm>
          <a:prstGeom prst="rect">
            <a:avLst/>
          </a:prstGeom>
        </p:spPr>
      </p:pic>
      <p:cxnSp>
        <p:nvCxnSpPr>
          <p:cNvPr id="3102" name="Straight Connector 3101">
            <a:extLst>
              <a:ext uri="{FF2B5EF4-FFF2-40B4-BE49-F238E27FC236}">
                <a16:creationId xmlns:a16="http://schemas.microsoft.com/office/drawing/2014/main" id="{3537418F-AFEB-29FF-FD30-BB59FC18E0D0}"/>
              </a:ext>
            </a:extLst>
          </p:cNvPr>
          <p:cNvCxnSpPr/>
          <p:nvPr/>
        </p:nvCxnSpPr>
        <p:spPr>
          <a:xfrm>
            <a:off x="4130040" y="3462597"/>
            <a:ext cx="0" cy="30144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3" name="Straight Connector 3102">
            <a:extLst>
              <a:ext uri="{FF2B5EF4-FFF2-40B4-BE49-F238E27FC236}">
                <a16:creationId xmlns:a16="http://schemas.microsoft.com/office/drawing/2014/main" id="{783B9974-F57F-DBC2-8D28-68DFB3628F9C}"/>
              </a:ext>
            </a:extLst>
          </p:cNvPr>
          <p:cNvCxnSpPr/>
          <p:nvPr/>
        </p:nvCxnSpPr>
        <p:spPr>
          <a:xfrm>
            <a:off x="8100542" y="3429000"/>
            <a:ext cx="0" cy="30144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0" name="Straight Connector 3109">
            <a:extLst>
              <a:ext uri="{FF2B5EF4-FFF2-40B4-BE49-F238E27FC236}">
                <a16:creationId xmlns:a16="http://schemas.microsoft.com/office/drawing/2014/main" id="{CF6080F4-C951-D548-AD51-8C4EA3CFF346}"/>
              </a:ext>
            </a:extLst>
          </p:cNvPr>
          <p:cNvCxnSpPr/>
          <p:nvPr/>
        </p:nvCxnSpPr>
        <p:spPr>
          <a:xfrm>
            <a:off x="837744" y="540285"/>
            <a:ext cx="347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E5874-F7F8-5D59-F8F4-01B9FA714636}"/>
              </a:ext>
            </a:extLst>
          </p:cNvPr>
          <p:cNvSpPr txBox="1"/>
          <p:nvPr/>
        </p:nvSpPr>
        <p:spPr>
          <a:xfrm>
            <a:off x="12325854" y="2624826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Their desire</a:t>
            </a:r>
            <a:endParaRPr lang="en-AU" sz="2400" b="1"/>
          </a:p>
        </p:txBody>
      </p:sp>
      <p:pic>
        <p:nvPicPr>
          <p:cNvPr id="18" name="Graphic 17" descr="Comment Important with solid fill">
            <a:extLst>
              <a:ext uri="{FF2B5EF4-FFF2-40B4-BE49-F238E27FC236}">
                <a16:creationId xmlns:a16="http://schemas.microsoft.com/office/drawing/2014/main" id="{B3794B5C-15EF-50F1-7199-D7F3AA5EB8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017128" y="3540915"/>
            <a:ext cx="1320615" cy="13206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2E21AC-71D3-A392-4944-D405677A9E73}"/>
              </a:ext>
            </a:extLst>
          </p:cNvPr>
          <p:cNvSpPr txBox="1"/>
          <p:nvPr/>
        </p:nvSpPr>
        <p:spPr>
          <a:xfrm>
            <a:off x="14872616" y="3329955"/>
            <a:ext cx="7554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/>
              <a:t>Understand and forecast trends</a:t>
            </a:r>
            <a:endParaRPr lang="en-AU" sz="40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007EEE-138D-72B1-DC89-E40EC588A38B}"/>
              </a:ext>
            </a:extLst>
          </p:cNvPr>
          <p:cNvSpPr txBox="1"/>
          <p:nvPr/>
        </p:nvSpPr>
        <p:spPr>
          <a:xfrm>
            <a:off x="14847158" y="4261366"/>
            <a:ext cx="75544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/>
              <a:t>As a consumer-facing business, sales are a major indicator of customer satisfaction and effective business management. By understanding and forecasting sales trends, store managers can better plan resources and meet customer demands.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CF9DA22-287E-CFF3-FCF3-1307A5AC43C1}"/>
              </a:ext>
            </a:extLst>
          </p:cNvPr>
          <p:cNvSpPr/>
          <p:nvPr/>
        </p:nvSpPr>
        <p:spPr>
          <a:xfrm>
            <a:off x="4201798" y="2397393"/>
            <a:ext cx="3348127" cy="1366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7E5254-F496-13AA-8585-717D76B1722E}"/>
              </a:ext>
            </a:extLst>
          </p:cNvPr>
          <p:cNvSpPr/>
          <p:nvPr/>
        </p:nvSpPr>
        <p:spPr>
          <a:xfrm>
            <a:off x="4253486" y="2432733"/>
            <a:ext cx="1013839" cy="73737"/>
          </a:xfrm>
          <a:prstGeom prst="roundRect">
            <a:avLst>
              <a:gd name="adj" fmla="val 50000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195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/>
      <p:bldP spid="3081" grpId="0"/>
      <p:bldP spid="3087" grpId="0"/>
      <p:bldP spid="3091" grpId="0"/>
      <p:bldP spid="3092" grpId="0"/>
      <p:bldP spid="309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916E-4EC5-9B8C-93D6-2A7BD4106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BAED29EC-9B13-E47E-D134-4FD58E6E5C6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6446-607C-6E79-87C7-7FBA53A67E43}"/>
              </a:ext>
            </a:extLst>
          </p:cNvPr>
          <p:cNvSpPr/>
          <p:nvPr/>
        </p:nvSpPr>
        <p:spPr>
          <a:xfrm>
            <a:off x="457200" y="1255339"/>
            <a:ext cx="11204697" cy="5443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C2CB7B9-4A1F-EBC9-7778-4CD2F94C3C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849072"/>
              </p:ext>
            </p:extLst>
          </p:nvPr>
        </p:nvGraphicFramePr>
        <p:xfrm>
          <a:off x="1001498" y="2836542"/>
          <a:ext cx="10177797" cy="3863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446F7A2-ACF9-B199-ED7D-A0E592D71566}"/>
              </a:ext>
            </a:extLst>
          </p:cNvPr>
          <p:cNvSpPr txBox="1"/>
          <p:nvPr/>
        </p:nvSpPr>
        <p:spPr>
          <a:xfrm>
            <a:off x="609292" y="1470612"/>
            <a:ext cx="950406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MY" i="1">
                <a:solidFill>
                  <a:srgbClr val="202122"/>
                </a:solidFill>
                <a:latin typeface="Arial"/>
                <a:cs typeface="Arial"/>
              </a:rPr>
              <a:t>Optimal </a:t>
            </a:r>
            <a:r>
              <a:rPr lang="en-MY" b="1" err="1">
                <a:solidFill>
                  <a:srgbClr val="202122"/>
                </a:solidFill>
                <a:latin typeface="Arial"/>
                <a:cs typeface="Arial"/>
              </a:rPr>
              <a:t>max_depth</a:t>
            </a:r>
            <a:r>
              <a:rPr lang="en-MY" i="1">
                <a:solidFill>
                  <a:srgbClr val="202122"/>
                </a:solidFill>
                <a:latin typeface="Arial"/>
                <a:cs typeface="Arial"/>
              </a:rPr>
              <a:t> giving least difference between training and testing score: </a:t>
            </a:r>
            <a:r>
              <a:rPr lang="en-MY" b="1">
                <a:solidFill>
                  <a:srgbClr val="202122"/>
                </a:solidFill>
                <a:latin typeface="Arial"/>
                <a:cs typeface="Arial"/>
              </a:rPr>
              <a:t>7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79DFC3-F336-7578-F217-4748CF8AB546}"/>
              </a:ext>
            </a:extLst>
          </p:cNvPr>
          <p:cNvSpPr txBox="1"/>
          <p:nvPr/>
        </p:nvSpPr>
        <p:spPr>
          <a:xfrm>
            <a:off x="486644" y="33528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>
                <a:latin typeface="Arial"/>
                <a:cs typeface="Arial"/>
              </a:rPr>
              <a:t>Single Regression Tree</a:t>
            </a:r>
            <a:endParaRPr lang="en-AU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5F070-5C7A-7EBA-CA21-E9F4E06B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8" b="19608"/>
          <a:stretch/>
        </p:blipFill>
        <p:spPr>
          <a:xfrm>
            <a:off x="3237679" y="1966733"/>
            <a:ext cx="5639173" cy="4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series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81C6-FFFF-B37B-7DC4-9022BA18F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6BC99A59-0311-7678-2BEE-5C62794A2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EA97B-02BE-28BB-AB28-AB2812BFDDD4}"/>
              </a:ext>
            </a:extLst>
          </p:cNvPr>
          <p:cNvSpPr txBox="1"/>
          <p:nvPr/>
        </p:nvSpPr>
        <p:spPr>
          <a:xfrm>
            <a:off x="486644" y="335282"/>
            <a:ext cx="10368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latin typeface="Arial"/>
                <a:cs typeface="Arial"/>
              </a:rPr>
              <a:t>Ensemble learning- Random Forest Regression</a:t>
            </a:r>
            <a:endParaRPr lang="en-AU" sz="3200" b="1">
              <a:latin typeface="Arial"/>
              <a:cs typeface="Arial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ABB814B-72BF-ED82-8D1C-336FBDEED7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082952"/>
              </p:ext>
            </p:extLst>
          </p:nvPr>
        </p:nvGraphicFramePr>
        <p:xfrm>
          <a:off x="1130711" y="920057"/>
          <a:ext cx="10210746" cy="4777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5511C54-0052-83FF-B36B-D51F52F7C1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7720" y="5852752"/>
            <a:ext cx="2936560" cy="8499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205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EB48C-8EB1-B05F-B465-60524561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1AF36456-492E-7D1F-9E17-68AF239B89B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D11C7-51EB-881F-18F2-719D2A42EA59}"/>
              </a:ext>
            </a:extLst>
          </p:cNvPr>
          <p:cNvSpPr txBox="1"/>
          <p:nvPr/>
        </p:nvSpPr>
        <p:spPr>
          <a:xfrm>
            <a:off x="486644" y="335282"/>
            <a:ext cx="58748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latin typeface="Arial"/>
                <a:cs typeface="Arial"/>
              </a:rPr>
              <a:t>Ensemble learning – Bagging</a:t>
            </a:r>
            <a:endParaRPr lang="en-AU" sz="3200" b="1">
              <a:latin typeface="Arial"/>
              <a:cs typeface="Arial"/>
            </a:endParaRPr>
          </a:p>
        </p:txBody>
      </p:sp>
      <p:pic>
        <p:nvPicPr>
          <p:cNvPr id="17" name="Graphic 16" descr="Table outline">
            <a:extLst>
              <a:ext uri="{FF2B5EF4-FFF2-40B4-BE49-F238E27FC236}">
                <a16:creationId xmlns:a16="http://schemas.microsoft.com/office/drawing/2014/main" id="{4DF6F186-15F3-679C-26D7-3DF3D5DD8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379" y="3152413"/>
            <a:ext cx="914400" cy="914400"/>
          </a:xfrm>
          <a:prstGeom prst="rect">
            <a:avLst/>
          </a:prstGeom>
        </p:spPr>
      </p:pic>
      <p:pic>
        <p:nvPicPr>
          <p:cNvPr id="18" name="Graphic 17" descr="Table outline">
            <a:extLst>
              <a:ext uri="{FF2B5EF4-FFF2-40B4-BE49-F238E27FC236}">
                <a16:creationId xmlns:a16="http://schemas.microsoft.com/office/drawing/2014/main" id="{8E8FBA2D-289E-6E28-E829-9E216C07D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674" y="4294448"/>
            <a:ext cx="925286" cy="914400"/>
          </a:xfrm>
          <a:prstGeom prst="rect">
            <a:avLst/>
          </a:prstGeom>
        </p:spPr>
      </p:pic>
      <p:pic>
        <p:nvPicPr>
          <p:cNvPr id="19" name="Graphic 18" descr="Table outline">
            <a:extLst>
              <a:ext uri="{FF2B5EF4-FFF2-40B4-BE49-F238E27FC236}">
                <a16:creationId xmlns:a16="http://schemas.microsoft.com/office/drawing/2014/main" id="{398BAFC5-09E4-0342-6246-84AE187C2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358" y="3711864"/>
            <a:ext cx="914400" cy="914400"/>
          </a:xfrm>
          <a:prstGeom prst="rect">
            <a:avLst/>
          </a:prstGeom>
        </p:spPr>
      </p:pic>
      <p:pic>
        <p:nvPicPr>
          <p:cNvPr id="20" name="Picture 4" descr="Rossmann | Galeria Bałtycka">
            <a:extLst>
              <a:ext uri="{FF2B5EF4-FFF2-40B4-BE49-F238E27FC236}">
                <a16:creationId xmlns:a16="http://schemas.microsoft.com/office/drawing/2014/main" id="{E7F529C5-BD4A-5B97-0529-7C7C46E7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25" r="99125">
                        <a14:foregroundMark x1="875" y1="52222" x2="875" y2="52222"/>
                        <a14:foregroundMark x1="875" y1="52222" x2="625" y2="49556"/>
                        <a14:foregroundMark x1="30500" y1="49556" x2="30500" y2="49556"/>
                        <a14:foregroundMark x1="42500" y1="53111" x2="42500" y2="53111"/>
                        <a14:foregroundMark x1="50250" y1="48000" x2="50250" y2="48000"/>
                        <a14:foregroundMark x1="69500" y1="49778" x2="69500" y2="49778"/>
                        <a14:foregroundMark x1="77625" y1="44889" x2="77625" y2="44889"/>
                        <a14:foregroundMark x1="93750" y1="49778" x2="93750" y2="49778"/>
                        <a14:foregroundMark x1="99125" y1="59333" x2="99125" y2="59333"/>
                        <a14:foregroundMark x1="99125" y1="59333" x2="99125" y2="59333"/>
                        <a14:backgroundMark x1="26500" y1="19333" x2="26500" y2="19333"/>
                        <a14:backgroundMark x1="26500" y1="19333" x2="49000" y2="17333"/>
                        <a14:backgroundMark x1="49000" y1="17333" x2="50875" y2="13111"/>
                        <a14:backgroundMark x1="29250" y1="77111" x2="49875" y2="78889"/>
                        <a14:backgroundMark x1="49875" y1="78889" x2="63750" y2="90889"/>
                        <a14:backgroundMark x1="63750" y1="90889" x2="85250" y2="8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4" y="2393832"/>
            <a:ext cx="1625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Table outline">
            <a:extLst>
              <a:ext uri="{FF2B5EF4-FFF2-40B4-BE49-F238E27FC236}">
                <a16:creationId xmlns:a16="http://schemas.microsoft.com/office/drawing/2014/main" id="{974CD32A-5C08-54CE-242D-9A868F3CC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244" y="3152413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A7F74D-ACD8-DC9A-F8FD-9A011301F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746" y="2230399"/>
            <a:ext cx="555649" cy="5556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E5AC6D-DD6C-4B9B-474B-77CE0E20C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0" b="93656" l="2299" r="95402">
                        <a14:foregroundMark x1="27011" y1="38369" x2="27011" y2="38369"/>
                        <a14:foregroundMark x1="45690" y1="93656" x2="45690" y2="93656"/>
                        <a14:foregroundMark x1="45690" y1="50755" x2="45690" y2="50755"/>
                        <a14:foregroundMark x1="41092" y1="35952" x2="41092" y2="35952"/>
                        <a14:foregroundMark x1="40517" y1="14199" x2="40517" y2="14199"/>
                        <a14:foregroundMark x1="15230" y1="71903" x2="15230" y2="71903"/>
                        <a14:foregroundMark x1="3448" y1="75831" x2="3448" y2="75831"/>
                        <a14:foregroundMark x1="2586" y1="75831" x2="2586" y2="75831"/>
                        <a14:foregroundMark x1="71552" y1="70997" x2="71552" y2="70997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67241" y1="39879" x2="67241" y2="39879"/>
                        <a14:foregroundMark x1="87069" y1="57704" x2="87069" y2="57704"/>
                        <a14:foregroundMark x1="87069" y1="57704" x2="87069" y2="57704"/>
                        <a14:foregroundMark x1="95402" y1="62538" x2="95402" y2="62538"/>
                        <a14:foregroundMark x1="84195" y1="34441" x2="84195" y2="344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4476" y="2272735"/>
            <a:ext cx="584187" cy="555649"/>
          </a:xfrm>
          <a:prstGeom prst="rect">
            <a:avLst/>
          </a:prstGeom>
        </p:spPr>
      </p:pic>
      <p:pic>
        <p:nvPicPr>
          <p:cNvPr id="24" name="Picture 6" descr="Promo Images – Browse 1,081,510 Stock Photos, Vectors, and Video | Adobe  Stock">
            <a:extLst>
              <a:ext uri="{FF2B5EF4-FFF2-40B4-BE49-F238E27FC236}">
                <a16:creationId xmlns:a16="http://schemas.microsoft.com/office/drawing/2014/main" id="{00C5FFD3-04BF-6843-EAEA-0EA8841C7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625" r="47549">
                        <a14:foregroundMark x1="8141" y1="51389" x2="8141" y2="51389"/>
                        <a14:foregroundMark x1="8141" y1="51389" x2="8141" y2="51389"/>
                        <a14:foregroundMark x1="15726" y1="39167" x2="15726" y2="39167"/>
                        <a14:foregroundMark x1="15726" y1="39167" x2="15726" y2="39167"/>
                        <a14:foregroundMark x1="11471" y1="52500" x2="11471" y2="52500"/>
                        <a14:foregroundMark x1="16836" y1="48611" x2="16836" y2="48611"/>
                        <a14:foregroundMark x1="23959" y1="53333" x2="23959" y2="53333"/>
                        <a14:foregroundMark x1="26549" y1="52222" x2="26549" y2="52222"/>
                        <a14:foregroundMark x1="26549" y1="50278" x2="26549" y2="50278"/>
                        <a14:foregroundMark x1="26642" y1="48889" x2="26642" y2="48889"/>
                        <a14:foregroundMark x1="29047" y1="42778" x2="29047" y2="42778"/>
                        <a14:foregroundMark x1="39223" y1="45833" x2="39223" y2="45833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47549" y1="61389" x2="47549" y2="61389"/>
                        <a14:foregroundMark x1="4625" y1="30000" x2="4625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4487651" y="2272736"/>
            <a:ext cx="918112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Algorithm - Free networking icons">
            <a:extLst>
              <a:ext uri="{FF2B5EF4-FFF2-40B4-BE49-F238E27FC236}">
                <a16:creationId xmlns:a16="http://schemas.microsoft.com/office/drawing/2014/main" id="{0C15BC4E-CB6D-D0AC-5860-6EC850C6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124" y="1205185"/>
            <a:ext cx="932124" cy="9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4B4413C-2B67-B22F-DF17-DD96A58235DC}"/>
              </a:ext>
            </a:extLst>
          </p:cNvPr>
          <p:cNvSpPr/>
          <p:nvPr/>
        </p:nvSpPr>
        <p:spPr>
          <a:xfrm>
            <a:off x="4280010" y="1589168"/>
            <a:ext cx="9590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BE615F-4436-4C77-66E0-218C06B15869}"/>
              </a:ext>
            </a:extLst>
          </p:cNvPr>
          <p:cNvCxnSpPr>
            <a:cxnSpLocks/>
          </p:cNvCxnSpPr>
          <p:nvPr/>
        </p:nvCxnSpPr>
        <p:spPr>
          <a:xfrm flipV="1">
            <a:off x="1815749" y="3491217"/>
            <a:ext cx="532910" cy="3258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18A3B8-C7D7-CE47-6947-36E8AAB21BD1}"/>
              </a:ext>
            </a:extLst>
          </p:cNvPr>
          <p:cNvCxnSpPr>
            <a:cxnSpLocks/>
          </p:cNvCxnSpPr>
          <p:nvPr/>
        </p:nvCxnSpPr>
        <p:spPr>
          <a:xfrm>
            <a:off x="1793217" y="4120050"/>
            <a:ext cx="65805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726B30-E780-D3C4-8AC6-633005E8ADBD}"/>
              </a:ext>
            </a:extLst>
          </p:cNvPr>
          <p:cNvCxnSpPr>
            <a:cxnSpLocks/>
          </p:cNvCxnSpPr>
          <p:nvPr/>
        </p:nvCxnSpPr>
        <p:spPr>
          <a:xfrm>
            <a:off x="1834610" y="4514451"/>
            <a:ext cx="575265" cy="2371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Table outline">
            <a:extLst>
              <a:ext uri="{FF2B5EF4-FFF2-40B4-BE49-F238E27FC236}">
                <a16:creationId xmlns:a16="http://schemas.microsoft.com/office/drawing/2014/main" id="{169A55FB-E424-204A-F398-7E13C3FA6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472" y="3711864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6A3213-4585-1E5E-C0E1-099D61354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4398" y="3958802"/>
            <a:ext cx="555649" cy="5556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B2275D8-2468-94A7-682A-F33BAD3700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0" b="93656" l="2299" r="95402">
                        <a14:foregroundMark x1="27011" y1="38369" x2="27011" y2="38369"/>
                        <a14:foregroundMark x1="45690" y1="93656" x2="45690" y2="93656"/>
                        <a14:foregroundMark x1="45690" y1="50755" x2="45690" y2="50755"/>
                        <a14:foregroundMark x1="41092" y1="35952" x2="41092" y2="35952"/>
                        <a14:foregroundMark x1="40517" y1="14199" x2="40517" y2="14199"/>
                        <a14:foregroundMark x1="15230" y1="71903" x2="15230" y2="71903"/>
                        <a14:foregroundMark x1="3448" y1="75831" x2="3448" y2="75831"/>
                        <a14:foregroundMark x1="2586" y1="75831" x2="2586" y2="75831"/>
                        <a14:foregroundMark x1="71552" y1="70997" x2="71552" y2="70997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67241" y1="39879" x2="67241" y2="39879"/>
                        <a14:foregroundMark x1="87069" y1="57704" x2="87069" y2="57704"/>
                        <a14:foregroundMark x1="87069" y1="57704" x2="87069" y2="57704"/>
                        <a14:foregroundMark x1="95402" y1="62538" x2="95402" y2="62538"/>
                        <a14:foregroundMark x1="84195" y1="34441" x2="84195" y2="344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532" y="4016829"/>
            <a:ext cx="584187" cy="555649"/>
          </a:xfrm>
          <a:prstGeom prst="rect">
            <a:avLst/>
          </a:prstGeom>
        </p:spPr>
      </p:pic>
      <p:pic>
        <p:nvPicPr>
          <p:cNvPr id="33" name="Picture 6" descr="Promo Images – Browse 1,081,510 Stock Photos, Vectors, and Video | Adobe  Stock">
            <a:extLst>
              <a:ext uri="{FF2B5EF4-FFF2-40B4-BE49-F238E27FC236}">
                <a16:creationId xmlns:a16="http://schemas.microsoft.com/office/drawing/2014/main" id="{472169F3-5C1F-B9E7-6DE3-08F1E2DF1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625" r="47549">
                        <a14:foregroundMark x1="8141" y1="51389" x2="8141" y2="51389"/>
                        <a14:foregroundMark x1="8141" y1="51389" x2="8141" y2="51389"/>
                        <a14:foregroundMark x1="15726" y1="39167" x2="15726" y2="39167"/>
                        <a14:foregroundMark x1="15726" y1="39167" x2="15726" y2="39167"/>
                        <a14:foregroundMark x1="11471" y1="52500" x2="11471" y2="52500"/>
                        <a14:foregroundMark x1="16836" y1="48611" x2="16836" y2="48611"/>
                        <a14:foregroundMark x1="23959" y1="53333" x2="23959" y2="53333"/>
                        <a14:foregroundMark x1="26549" y1="52222" x2="26549" y2="52222"/>
                        <a14:foregroundMark x1="26549" y1="50278" x2="26549" y2="50278"/>
                        <a14:foregroundMark x1="26642" y1="48889" x2="26642" y2="48889"/>
                        <a14:foregroundMark x1="29047" y1="42778" x2="29047" y2="42778"/>
                        <a14:foregroundMark x1="39223" y1="45833" x2="39223" y2="45833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47549" y1="61389" x2="47549" y2="61389"/>
                        <a14:foregroundMark x1="4625" y1="30000" x2="4625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4579417" y="4033509"/>
            <a:ext cx="918112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Algorithm - Free networking icons">
            <a:extLst>
              <a:ext uri="{FF2B5EF4-FFF2-40B4-BE49-F238E27FC236}">
                <a16:creationId xmlns:a16="http://schemas.microsoft.com/office/drawing/2014/main" id="{584ECC9F-FD67-87CD-B4A9-891825A7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232" y="3104970"/>
            <a:ext cx="932124" cy="9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D58814A-41EB-09AC-3533-94697AF2745C}"/>
              </a:ext>
            </a:extLst>
          </p:cNvPr>
          <p:cNvSpPr/>
          <p:nvPr/>
        </p:nvSpPr>
        <p:spPr>
          <a:xfrm>
            <a:off x="4318663" y="3430817"/>
            <a:ext cx="11087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2</a:t>
            </a:r>
          </a:p>
        </p:txBody>
      </p:sp>
      <p:pic>
        <p:nvPicPr>
          <p:cNvPr id="36" name="Graphic 35" descr="Table outline">
            <a:extLst>
              <a:ext uri="{FF2B5EF4-FFF2-40B4-BE49-F238E27FC236}">
                <a16:creationId xmlns:a16="http://schemas.microsoft.com/office/drawing/2014/main" id="{954F1C97-5E89-5DAE-0B08-E25B75DF9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586" y="4294448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5A6B2C4-3FAC-48B4-2B99-1CC326C87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6354" y="5900857"/>
            <a:ext cx="555649" cy="55564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80DAA43-74BC-D487-13A2-C5791DAF5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0" b="93656" l="2299" r="95402">
                        <a14:foregroundMark x1="27011" y1="38369" x2="27011" y2="38369"/>
                        <a14:foregroundMark x1="45690" y1="93656" x2="45690" y2="93656"/>
                        <a14:foregroundMark x1="45690" y1="50755" x2="45690" y2="50755"/>
                        <a14:foregroundMark x1="41092" y1="35952" x2="41092" y2="35952"/>
                        <a14:foregroundMark x1="40517" y1="14199" x2="40517" y2="14199"/>
                        <a14:foregroundMark x1="15230" y1="71903" x2="15230" y2="71903"/>
                        <a14:foregroundMark x1="3448" y1="75831" x2="3448" y2="75831"/>
                        <a14:foregroundMark x1="2586" y1="75831" x2="2586" y2="75831"/>
                        <a14:foregroundMark x1="71552" y1="70997" x2="71552" y2="70997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67241" y1="39879" x2="67241" y2="39879"/>
                        <a14:foregroundMark x1="87069" y1="57704" x2="87069" y2="57704"/>
                        <a14:foregroundMark x1="87069" y1="57704" x2="87069" y2="57704"/>
                        <a14:foregroundMark x1="95402" y1="62538" x2="95402" y2="62538"/>
                        <a14:foregroundMark x1="84195" y1="34441" x2="84195" y2="344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2864" y="5900857"/>
            <a:ext cx="584187" cy="555649"/>
          </a:xfrm>
          <a:prstGeom prst="rect">
            <a:avLst/>
          </a:prstGeom>
        </p:spPr>
      </p:pic>
      <p:pic>
        <p:nvPicPr>
          <p:cNvPr id="39" name="Picture 6" descr="Promo Images – Browse 1,081,510 Stock Photos, Vectors, and Video | Adobe  Stock">
            <a:extLst>
              <a:ext uri="{FF2B5EF4-FFF2-40B4-BE49-F238E27FC236}">
                <a16:creationId xmlns:a16="http://schemas.microsoft.com/office/drawing/2014/main" id="{729A31F6-D5A6-DF79-64C9-31E6E44F4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625" r="47549">
                        <a14:foregroundMark x1="8141" y1="51389" x2="8141" y2="51389"/>
                        <a14:foregroundMark x1="8141" y1="51389" x2="8141" y2="51389"/>
                        <a14:foregroundMark x1="15726" y1="39167" x2="15726" y2="39167"/>
                        <a14:foregroundMark x1="15726" y1="39167" x2="15726" y2="39167"/>
                        <a14:foregroundMark x1="11471" y1="52500" x2="11471" y2="52500"/>
                        <a14:foregroundMark x1="16836" y1="48611" x2="16836" y2="48611"/>
                        <a14:foregroundMark x1="23959" y1="53333" x2="23959" y2="53333"/>
                        <a14:foregroundMark x1="26549" y1="52222" x2="26549" y2="52222"/>
                        <a14:foregroundMark x1="26549" y1="50278" x2="26549" y2="50278"/>
                        <a14:foregroundMark x1="26642" y1="48889" x2="26642" y2="48889"/>
                        <a14:foregroundMark x1="29047" y1="42778" x2="29047" y2="42778"/>
                        <a14:foregroundMark x1="39223" y1="45833" x2="39223" y2="45833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47549" y1="61389" x2="47549" y2="61389"/>
                        <a14:foregroundMark x1="4625" y1="30000" x2="4625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4467356" y="5916294"/>
            <a:ext cx="918112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Algorithm - Free networking icons">
            <a:extLst>
              <a:ext uri="{FF2B5EF4-FFF2-40B4-BE49-F238E27FC236}">
                <a16:creationId xmlns:a16="http://schemas.microsoft.com/office/drawing/2014/main" id="{513AE08D-55D5-A646-3316-62652DFC6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232" y="4982246"/>
            <a:ext cx="932124" cy="9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A4F2B26-5777-44C0-B94B-39B7F214B448}"/>
              </a:ext>
            </a:extLst>
          </p:cNvPr>
          <p:cNvSpPr/>
          <p:nvPr/>
        </p:nvSpPr>
        <p:spPr>
          <a:xfrm>
            <a:off x="4297019" y="5341584"/>
            <a:ext cx="11087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3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6158266-500A-6997-0385-8C4C6E6BFD15}"/>
              </a:ext>
            </a:extLst>
          </p:cNvPr>
          <p:cNvSpPr/>
          <p:nvPr/>
        </p:nvSpPr>
        <p:spPr>
          <a:xfrm>
            <a:off x="2691060" y="1212597"/>
            <a:ext cx="2964632" cy="16671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92E06B6-ADB1-CFA9-9E89-1682899A88FB}"/>
              </a:ext>
            </a:extLst>
          </p:cNvPr>
          <p:cNvSpPr/>
          <p:nvPr/>
        </p:nvSpPr>
        <p:spPr>
          <a:xfrm>
            <a:off x="2691059" y="3074527"/>
            <a:ext cx="2964632" cy="16171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45F38AF-1144-D71B-0C92-E5C322FEE68D}"/>
              </a:ext>
            </a:extLst>
          </p:cNvPr>
          <p:cNvSpPr/>
          <p:nvPr/>
        </p:nvSpPr>
        <p:spPr>
          <a:xfrm>
            <a:off x="2691059" y="4905570"/>
            <a:ext cx="2964632" cy="16171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5" name="Picture 10" descr="Prediction - Free business icons">
            <a:extLst>
              <a:ext uri="{FF2B5EF4-FFF2-40B4-BE49-F238E27FC236}">
                <a16:creationId xmlns:a16="http://schemas.microsoft.com/office/drawing/2014/main" id="{E0A72E03-7748-1C35-4ABE-74F9E120F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4" b="15766"/>
          <a:stretch/>
        </p:blipFill>
        <p:spPr bwMode="auto">
          <a:xfrm>
            <a:off x="6928988" y="3014561"/>
            <a:ext cx="1101914" cy="11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ight Brace 45">
            <a:extLst>
              <a:ext uri="{FF2B5EF4-FFF2-40B4-BE49-F238E27FC236}">
                <a16:creationId xmlns:a16="http://schemas.microsoft.com/office/drawing/2014/main" id="{E5CE485F-B739-9A6E-BDD8-C65D7E0D2943}"/>
              </a:ext>
            </a:extLst>
          </p:cNvPr>
          <p:cNvSpPr/>
          <p:nvPr/>
        </p:nvSpPr>
        <p:spPr>
          <a:xfrm>
            <a:off x="5782428" y="2091098"/>
            <a:ext cx="1270099" cy="3603862"/>
          </a:xfrm>
          <a:prstGeom prst="rightBrac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0EF89A0-8737-4431-4498-36AE45854756}"/>
              </a:ext>
            </a:extLst>
          </p:cNvPr>
          <p:cNvCxnSpPr>
            <a:cxnSpLocks/>
          </p:cNvCxnSpPr>
          <p:nvPr/>
        </p:nvCxnSpPr>
        <p:spPr>
          <a:xfrm>
            <a:off x="5861629" y="3894480"/>
            <a:ext cx="87831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E8E9EB2-48A1-C5CB-5E02-1DCCC9AFA231}"/>
              </a:ext>
            </a:extLst>
          </p:cNvPr>
          <p:cNvSpPr/>
          <p:nvPr/>
        </p:nvSpPr>
        <p:spPr>
          <a:xfrm>
            <a:off x="6477202" y="4415428"/>
            <a:ext cx="212611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>
                <a:ln/>
                <a:solidFill>
                  <a:schemeClr val="accent3"/>
                </a:solidFill>
              </a:rPr>
              <a:t>Predict and  aggregate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7759C4-5A73-BBD2-DB94-4C1323BB56D4}"/>
              </a:ext>
            </a:extLst>
          </p:cNvPr>
          <p:cNvCxnSpPr>
            <a:cxnSpLocks/>
          </p:cNvCxnSpPr>
          <p:nvPr/>
        </p:nvCxnSpPr>
        <p:spPr>
          <a:xfrm>
            <a:off x="8316515" y="3830233"/>
            <a:ext cx="86094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CECE4FE-729B-6D2C-17D8-E0ECB7ACE8F9}"/>
              </a:ext>
            </a:extLst>
          </p:cNvPr>
          <p:cNvSpPr/>
          <p:nvPr/>
        </p:nvSpPr>
        <p:spPr>
          <a:xfrm>
            <a:off x="9560810" y="2465915"/>
            <a:ext cx="2126115" cy="7831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>
                <a:ln/>
                <a:solidFill>
                  <a:schemeClr val="accent3"/>
                </a:solidFill>
              </a:rPr>
              <a:t>Ensemble model</a:t>
            </a:r>
          </a:p>
        </p:txBody>
      </p:sp>
      <p:pic>
        <p:nvPicPr>
          <p:cNvPr id="51" name="Picture 12" descr="Lightbulb - Free business icons">
            <a:extLst>
              <a:ext uri="{FF2B5EF4-FFF2-40B4-BE49-F238E27FC236}">
                <a16:creationId xmlns:a16="http://schemas.microsoft.com/office/drawing/2014/main" id="{46511B48-11B7-ACD0-4D0F-7FE9432F0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541" y="3611428"/>
            <a:ext cx="910770" cy="9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7F0B616-BCA5-BDF4-0245-22F2CDC0C01E}"/>
              </a:ext>
            </a:extLst>
          </p:cNvPr>
          <p:cNvSpPr/>
          <p:nvPr/>
        </p:nvSpPr>
        <p:spPr>
          <a:xfrm>
            <a:off x="10064111" y="4555890"/>
            <a:ext cx="10967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Bagging</a:t>
            </a:r>
            <a:endParaRPr lang="en-US" sz="28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47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23229 -0.26759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-3.7037E-7 L 0.23281 -0.07315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1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800"/>
                            </p:stCondLst>
                            <p:childTnLst>
                              <p:par>
                                <p:cTn id="6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3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600"/>
                            </p:stCondLst>
                            <p:childTnLst>
                              <p:par>
                                <p:cTn id="7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9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00"/>
                            </p:stCondLst>
                            <p:childTnLst>
                              <p:par>
                                <p:cTn id="8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7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0.22083 0.1044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700"/>
                            </p:stCondLst>
                            <p:childTnLst>
                              <p:par>
                                <p:cTn id="10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0"/>
                            </p:stCondLst>
                            <p:childTnLst>
                              <p:par>
                                <p:cTn id="1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8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100"/>
                            </p:stCondLst>
                            <p:childTnLst>
                              <p:par>
                                <p:cTn id="1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600"/>
                            </p:stCondLst>
                            <p:childTnLst>
                              <p:par>
                                <p:cTn id="1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900"/>
                            </p:stCondLst>
                            <p:childTnLst>
                              <p:par>
                                <p:cTn id="1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200"/>
                            </p:stCondLst>
                            <p:childTnLst>
                              <p:par>
                                <p:cTn id="1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7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2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700"/>
                            </p:stCondLst>
                            <p:childTnLst>
                              <p:par>
                                <p:cTn id="1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200"/>
                            </p:stCondLst>
                            <p:childTnLst>
                              <p:par>
                                <p:cTn id="1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41" grpId="0"/>
      <p:bldP spid="42" grpId="0" animBg="1"/>
      <p:bldP spid="43" grpId="0" animBg="1"/>
      <p:bldP spid="44" grpId="0" animBg="1"/>
      <p:bldP spid="46" grpId="0" animBg="1"/>
      <p:bldP spid="48" grpId="0"/>
      <p:bldP spid="50" grpId="0" animBg="1"/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64124-0413-884E-6147-9D256050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7FD2AFB5-65D9-DE42-684C-0FA99FF6472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27224-34A1-25F4-9C75-53890279ED0C}"/>
              </a:ext>
            </a:extLst>
          </p:cNvPr>
          <p:cNvSpPr txBox="1"/>
          <p:nvPr/>
        </p:nvSpPr>
        <p:spPr>
          <a:xfrm>
            <a:off x="486644" y="33528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latin typeface="Arial"/>
                <a:cs typeface="Arial"/>
              </a:rPr>
              <a:t>Ensemble learning – Boosting</a:t>
            </a:r>
            <a:endParaRPr lang="en-AU" sz="3200" b="1">
              <a:latin typeface="Arial"/>
              <a:cs typeface="Arial"/>
            </a:endParaRPr>
          </a:p>
        </p:txBody>
      </p:sp>
      <p:pic>
        <p:nvPicPr>
          <p:cNvPr id="53" name="Graphic 52" descr="Table outline">
            <a:extLst>
              <a:ext uri="{FF2B5EF4-FFF2-40B4-BE49-F238E27FC236}">
                <a16:creationId xmlns:a16="http://schemas.microsoft.com/office/drawing/2014/main" id="{CF353C6A-66F6-0E04-AAC2-371C420E5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247" y="1312401"/>
            <a:ext cx="914400" cy="914400"/>
          </a:xfrm>
          <a:prstGeom prst="rect">
            <a:avLst/>
          </a:prstGeom>
        </p:spPr>
      </p:pic>
      <p:pic>
        <p:nvPicPr>
          <p:cNvPr id="54" name="Graphic 53" descr="Table outline">
            <a:extLst>
              <a:ext uri="{FF2B5EF4-FFF2-40B4-BE49-F238E27FC236}">
                <a16:creationId xmlns:a16="http://schemas.microsoft.com/office/drawing/2014/main" id="{F0AEAF3E-44C6-DD36-593C-2EBCAC941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226" y="2482816"/>
            <a:ext cx="925286" cy="914400"/>
          </a:xfrm>
          <a:prstGeom prst="rect">
            <a:avLst/>
          </a:prstGeom>
        </p:spPr>
      </p:pic>
      <p:pic>
        <p:nvPicPr>
          <p:cNvPr id="55" name="Graphic 54" descr="Table outline">
            <a:extLst>
              <a:ext uri="{FF2B5EF4-FFF2-40B4-BE49-F238E27FC236}">
                <a16:creationId xmlns:a16="http://schemas.microsoft.com/office/drawing/2014/main" id="{CF9E6E3D-8591-FD3D-AEF7-1641FB9B7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226" y="1871852"/>
            <a:ext cx="914400" cy="914400"/>
          </a:xfrm>
          <a:prstGeom prst="rect">
            <a:avLst/>
          </a:prstGeom>
        </p:spPr>
      </p:pic>
      <p:pic>
        <p:nvPicPr>
          <p:cNvPr id="56" name="Picture 4" descr="Rossmann | Galeria Bałtycka">
            <a:extLst>
              <a:ext uri="{FF2B5EF4-FFF2-40B4-BE49-F238E27FC236}">
                <a16:creationId xmlns:a16="http://schemas.microsoft.com/office/drawing/2014/main" id="{204C60E1-7F73-1425-5BE1-A0BB213E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25" r="99125">
                        <a14:foregroundMark x1="875" y1="52222" x2="875" y2="52222"/>
                        <a14:foregroundMark x1="875" y1="52222" x2="625" y2="49556"/>
                        <a14:foregroundMark x1="30500" y1="49556" x2="30500" y2="49556"/>
                        <a14:foregroundMark x1="42500" y1="53111" x2="42500" y2="53111"/>
                        <a14:foregroundMark x1="50250" y1="48000" x2="50250" y2="48000"/>
                        <a14:foregroundMark x1="69500" y1="49778" x2="69500" y2="49778"/>
                        <a14:foregroundMark x1="77625" y1="44889" x2="77625" y2="44889"/>
                        <a14:foregroundMark x1="93750" y1="49778" x2="93750" y2="49778"/>
                        <a14:foregroundMark x1="99125" y1="59333" x2="99125" y2="59333"/>
                        <a14:foregroundMark x1="99125" y1="59333" x2="99125" y2="59333"/>
                        <a14:backgroundMark x1="26500" y1="19333" x2="26500" y2="19333"/>
                        <a14:backgroundMark x1="26500" y1="19333" x2="49000" y2="17333"/>
                        <a14:backgroundMark x1="49000" y1="17333" x2="50875" y2="13111"/>
                        <a14:backgroundMark x1="29250" y1="77111" x2="49875" y2="78889"/>
                        <a14:backgroundMark x1="49875" y1="78889" x2="63750" y2="90889"/>
                        <a14:backgroundMark x1="63750" y1="90889" x2="85250" y2="8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29" y="803688"/>
            <a:ext cx="1625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Graphic 56" descr="Table outline">
            <a:extLst>
              <a:ext uri="{FF2B5EF4-FFF2-40B4-BE49-F238E27FC236}">
                <a16:creationId xmlns:a16="http://schemas.microsoft.com/office/drawing/2014/main" id="{B07E7D9D-9990-186A-5F89-695E91823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112" y="1312401"/>
            <a:ext cx="914400" cy="9144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AB40219-6637-436A-2F16-0BCC9DB25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9996" y="2337615"/>
            <a:ext cx="555649" cy="55564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44A12C6-4340-8BD7-380A-3B1BFBF7F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0" b="93656" l="2299" r="95402">
                        <a14:foregroundMark x1="27011" y1="38369" x2="27011" y2="38369"/>
                        <a14:foregroundMark x1="45690" y1="93656" x2="45690" y2="93656"/>
                        <a14:foregroundMark x1="45690" y1="50755" x2="45690" y2="50755"/>
                        <a14:foregroundMark x1="41092" y1="35952" x2="41092" y2="35952"/>
                        <a14:foregroundMark x1="40517" y1="14199" x2="40517" y2="14199"/>
                        <a14:foregroundMark x1="15230" y1="71903" x2="15230" y2="71903"/>
                        <a14:foregroundMark x1="3448" y1="75831" x2="3448" y2="75831"/>
                        <a14:foregroundMark x1="2586" y1="75831" x2="2586" y2="75831"/>
                        <a14:foregroundMark x1="71552" y1="70997" x2="71552" y2="70997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67241" y1="39879" x2="67241" y2="39879"/>
                        <a14:foregroundMark x1="87069" y1="57704" x2="87069" y2="57704"/>
                        <a14:foregroundMark x1="87069" y1="57704" x2="87069" y2="57704"/>
                        <a14:foregroundMark x1="95402" y1="62538" x2="95402" y2="62538"/>
                        <a14:foregroundMark x1="84195" y1="34441" x2="84195" y2="344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5726" y="2379951"/>
            <a:ext cx="584187" cy="555649"/>
          </a:xfrm>
          <a:prstGeom prst="rect">
            <a:avLst/>
          </a:prstGeom>
        </p:spPr>
      </p:pic>
      <p:pic>
        <p:nvPicPr>
          <p:cNvPr id="60" name="Picture 6" descr="Promo Images – Browse 1,081,510 Stock Photos, Vectors, and Video | Adobe  Stock">
            <a:extLst>
              <a:ext uri="{FF2B5EF4-FFF2-40B4-BE49-F238E27FC236}">
                <a16:creationId xmlns:a16="http://schemas.microsoft.com/office/drawing/2014/main" id="{C7EAFBDA-6654-1DBF-ED9C-D1262FAD7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625" r="47549">
                        <a14:foregroundMark x1="8141" y1="51389" x2="8141" y2="51389"/>
                        <a14:foregroundMark x1="8141" y1="51389" x2="8141" y2="51389"/>
                        <a14:foregroundMark x1="15726" y1="39167" x2="15726" y2="39167"/>
                        <a14:foregroundMark x1="15726" y1="39167" x2="15726" y2="39167"/>
                        <a14:foregroundMark x1="11471" y1="52500" x2="11471" y2="52500"/>
                        <a14:foregroundMark x1="16836" y1="48611" x2="16836" y2="48611"/>
                        <a14:foregroundMark x1="23959" y1="53333" x2="23959" y2="53333"/>
                        <a14:foregroundMark x1="26549" y1="52222" x2="26549" y2="52222"/>
                        <a14:foregroundMark x1="26549" y1="50278" x2="26549" y2="50278"/>
                        <a14:foregroundMark x1="26642" y1="48889" x2="26642" y2="48889"/>
                        <a14:foregroundMark x1="29047" y1="42778" x2="29047" y2="42778"/>
                        <a14:foregroundMark x1="39223" y1="45833" x2="39223" y2="45833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47549" y1="61389" x2="47549" y2="61389"/>
                        <a14:foregroundMark x1="4625" y1="30000" x2="4625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4508901" y="2379952"/>
            <a:ext cx="918112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 descr="Algorithm - Free networking icons">
            <a:extLst>
              <a:ext uri="{FF2B5EF4-FFF2-40B4-BE49-F238E27FC236}">
                <a16:creationId xmlns:a16="http://schemas.microsoft.com/office/drawing/2014/main" id="{EBFFA37A-63CE-D2B4-D7B7-3D76B84E2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374" y="1312401"/>
            <a:ext cx="932124" cy="9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D84B1CF-D357-949A-DEA9-D2CE3463CDD7}"/>
              </a:ext>
            </a:extLst>
          </p:cNvPr>
          <p:cNvSpPr/>
          <p:nvPr/>
        </p:nvSpPr>
        <p:spPr>
          <a:xfrm>
            <a:off x="4301260" y="1696384"/>
            <a:ext cx="9590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1</a:t>
            </a:r>
          </a:p>
        </p:txBody>
      </p:sp>
      <p:pic>
        <p:nvPicPr>
          <p:cNvPr id="63" name="Graphic 62" descr="Table outline">
            <a:extLst>
              <a:ext uri="{FF2B5EF4-FFF2-40B4-BE49-F238E27FC236}">
                <a16:creationId xmlns:a16="http://schemas.microsoft.com/office/drawing/2014/main" id="{8E40A55C-8882-11A2-5F2D-8DDB2050C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1238" y="3977987"/>
            <a:ext cx="914400" cy="914400"/>
          </a:xfrm>
          <a:prstGeom prst="rect">
            <a:avLst/>
          </a:prstGeom>
        </p:spPr>
      </p:pic>
      <p:pic>
        <p:nvPicPr>
          <p:cNvPr id="5120" name="Graphic 5119" descr="Table outline">
            <a:extLst>
              <a:ext uri="{FF2B5EF4-FFF2-40B4-BE49-F238E27FC236}">
                <a16:creationId xmlns:a16="http://schemas.microsoft.com/office/drawing/2014/main" id="{CAF3AF78-491D-CF22-6CDA-4314BEE62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5437" y="3276600"/>
            <a:ext cx="914400" cy="914400"/>
          </a:xfrm>
          <a:prstGeom prst="rect">
            <a:avLst/>
          </a:prstGeom>
        </p:spPr>
      </p:pic>
      <p:sp>
        <p:nvSpPr>
          <p:cNvPr id="5121" name="Rectangle: Rounded Corners 5120">
            <a:extLst>
              <a:ext uri="{FF2B5EF4-FFF2-40B4-BE49-F238E27FC236}">
                <a16:creationId xmlns:a16="http://schemas.microsoft.com/office/drawing/2014/main" id="{28F3BB80-F5C7-FCFB-2F21-8D373A462433}"/>
              </a:ext>
            </a:extLst>
          </p:cNvPr>
          <p:cNvSpPr/>
          <p:nvPr/>
        </p:nvSpPr>
        <p:spPr>
          <a:xfrm>
            <a:off x="2712310" y="1319813"/>
            <a:ext cx="2964632" cy="16671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5122" name="Straight Arrow Connector 5121">
            <a:extLst>
              <a:ext uri="{FF2B5EF4-FFF2-40B4-BE49-F238E27FC236}">
                <a16:creationId xmlns:a16="http://schemas.microsoft.com/office/drawing/2014/main" id="{AF53DADB-D838-74DF-5526-8C9E1371E633}"/>
              </a:ext>
            </a:extLst>
          </p:cNvPr>
          <p:cNvCxnSpPr>
            <a:cxnSpLocks/>
          </p:cNvCxnSpPr>
          <p:nvPr/>
        </p:nvCxnSpPr>
        <p:spPr>
          <a:xfrm>
            <a:off x="1817387" y="2226801"/>
            <a:ext cx="6227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4" name="Straight Arrow Connector 5123">
            <a:extLst>
              <a:ext uri="{FF2B5EF4-FFF2-40B4-BE49-F238E27FC236}">
                <a16:creationId xmlns:a16="http://schemas.microsoft.com/office/drawing/2014/main" id="{74DFDCE2-89FB-4ABC-D0ED-5B3CC89A2EAC}"/>
              </a:ext>
            </a:extLst>
          </p:cNvPr>
          <p:cNvCxnSpPr>
            <a:cxnSpLocks/>
          </p:cNvCxnSpPr>
          <p:nvPr/>
        </p:nvCxnSpPr>
        <p:spPr>
          <a:xfrm>
            <a:off x="5786333" y="2208335"/>
            <a:ext cx="6227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5" name="Rectangle 5124">
            <a:extLst>
              <a:ext uri="{FF2B5EF4-FFF2-40B4-BE49-F238E27FC236}">
                <a16:creationId xmlns:a16="http://schemas.microsoft.com/office/drawing/2014/main" id="{14F8DD79-2E1F-8367-6A7F-4881CA2EEFB2}"/>
              </a:ext>
            </a:extLst>
          </p:cNvPr>
          <p:cNvSpPr/>
          <p:nvPr/>
        </p:nvSpPr>
        <p:spPr>
          <a:xfrm>
            <a:off x="5916730" y="2225831"/>
            <a:ext cx="212611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>
                <a:ln/>
                <a:solidFill>
                  <a:schemeClr val="accent3"/>
                </a:solidFill>
              </a:rPr>
              <a:t>Predict</a:t>
            </a:r>
          </a:p>
        </p:txBody>
      </p:sp>
      <p:sp>
        <p:nvSpPr>
          <p:cNvPr id="5126" name="Arrow: Bent 5125">
            <a:extLst>
              <a:ext uri="{FF2B5EF4-FFF2-40B4-BE49-F238E27FC236}">
                <a16:creationId xmlns:a16="http://schemas.microsoft.com/office/drawing/2014/main" id="{3C38723F-227D-A550-88D2-2FE3C9CC837B}"/>
              </a:ext>
            </a:extLst>
          </p:cNvPr>
          <p:cNvSpPr/>
          <p:nvPr/>
        </p:nvSpPr>
        <p:spPr>
          <a:xfrm rot="10800000">
            <a:off x="6177648" y="2594990"/>
            <a:ext cx="706716" cy="494885"/>
          </a:xfrm>
          <a:prstGeom prst="bentArrow">
            <a:avLst>
              <a:gd name="adj1" fmla="val 11813"/>
              <a:gd name="adj2" fmla="val 14560"/>
              <a:gd name="adj3" fmla="val 20604"/>
              <a:gd name="adj4" fmla="val 411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pic>
        <p:nvPicPr>
          <p:cNvPr id="5127" name="Graphic 5126" descr="Table outline">
            <a:extLst>
              <a:ext uri="{FF2B5EF4-FFF2-40B4-BE49-F238E27FC236}">
                <a16:creationId xmlns:a16="http://schemas.microsoft.com/office/drawing/2014/main" id="{2E7DF9FA-4AF4-A780-493C-3F91316E9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9626" y="3286912"/>
            <a:ext cx="914400" cy="914400"/>
          </a:xfrm>
          <a:prstGeom prst="rect">
            <a:avLst/>
          </a:prstGeom>
        </p:spPr>
      </p:pic>
      <p:pic>
        <p:nvPicPr>
          <p:cNvPr id="5128" name="Picture 5127">
            <a:extLst>
              <a:ext uri="{FF2B5EF4-FFF2-40B4-BE49-F238E27FC236}">
                <a16:creationId xmlns:a16="http://schemas.microsoft.com/office/drawing/2014/main" id="{E4E15D87-5500-E035-2947-335632B56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6131" y="4294402"/>
            <a:ext cx="555649" cy="555649"/>
          </a:xfrm>
          <a:prstGeom prst="rect">
            <a:avLst/>
          </a:prstGeom>
        </p:spPr>
      </p:pic>
      <p:pic>
        <p:nvPicPr>
          <p:cNvPr id="5129" name="Picture 5128">
            <a:extLst>
              <a:ext uri="{FF2B5EF4-FFF2-40B4-BE49-F238E27FC236}">
                <a16:creationId xmlns:a16="http://schemas.microsoft.com/office/drawing/2014/main" id="{1613F749-AD96-1B39-C579-2D4A8E01F2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0" b="93656" l="2299" r="95402">
                        <a14:foregroundMark x1="27011" y1="38369" x2="27011" y2="38369"/>
                        <a14:foregroundMark x1="45690" y1="93656" x2="45690" y2="93656"/>
                        <a14:foregroundMark x1="45690" y1="50755" x2="45690" y2="50755"/>
                        <a14:foregroundMark x1="41092" y1="35952" x2="41092" y2="35952"/>
                        <a14:foregroundMark x1="40517" y1="14199" x2="40517" y2="14199"/>
                        <a14:foregroundMark x1="15230" y1="71903" x2="15230" y2="71903"/>
                        <a14:foregroundMark x1="3448" y1="75831" x2="3448" y2="75831"/>
                        <a14:foregroundMark x1="2586" y1="75831" x2="2586" y2="75831"/>
                        <a14:foregroundMark x1="71552" y1="70997" x2="71552" y2="70997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67241" y1="39879" x2="67241" y2="39879"/>
                        <a14:foregroundMark x1="87069" y1="57704" x2="87069" y2="57704"/>
                        <a14:foregroundMark x1="87069" y1="57704" x2="87069" y2="57704"/>
                        <a14:foregroundMark x1="95402" y1="62538" x2="95402" y2="62538"/>
                        <a14:foregroundMark x1="84195" y1="34441" x2="84195" y2="344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861" y="4336738"/>
            <a:ext cx="584187" cy="555649"/>
          </a:xfrm>
          <a:prstGeom prst="rect">
            <a:avLst/>
          </a:prstGeom>
        </p:spPr>
      </p:pic>
      <p:pic>
        <p:nvPicPr>
          <p:cNvPr id="5130" name="Picture 6" descr="Promo Images – Browse 1,081,510 Stock Photos, Vectors, and Video | Adobe  Stock">
            <a:extLst>
              <a:ext uri="{FF2B5EF4-FFF2-40B4-BE49-F238E27FC236}">
                <a16:creationId xmlns:a16="http://schemas.microsoft.com/office/drawing/2014/main" id="{F0499C7D-E87F-81EA-3300-0610E9593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625" r="47549">
                        <a14:foregroundMark x1="8141" y1="51389" x2="8141" y2="51389"/>
                        <a14:foregroundMark x1="8141" y1="51389" x2="8141" y2="51389"/>
                        <a14:foregroundMark x1="15726" y1="39167" x2="15726" y2="39167"/>
                        <a14:foregroundMark x1="15726" y1="39167" x2="15726" y2="39167"/>
                        <a14:foregroundMark x1="11471" y1="52500" x2="11471" y2="52500"/>
                        <a14:foregroundMark x1="16836" y1="48611" x2="16836" y2="48611"/>
                        <a14:foregroundMark x1="23959" y1="53333" x2="23959" y2="53333"/>
                        <a14:foregroundMark x1="26549" y1="52222" x2="26549" y2="52222"/>
                        <a14:foregroundMark x1="26549" y1="50278" x2="26549" y2="50278"/>
                        <a14:foregroundMark x1="26642" y1="48889" x2="26642" y2="48889"/>
                        <a14:foregroundMark x1="29047" y1="42778" x2="29047" y2="42778"/>
                        <a14:foregroundMark x1="39223" y1="45833" x2="39223" y2="45833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47549" y1="61389" x2="47549" y2="61389"/>
                        <a14:foregroundMark x1="4625" y1="30000" x2="4625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5405036" y="4336739"/>
            <a:ext cx="918112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8" descr="Algorithm - Free networking icons">
            <a:extLst>
              <a:ext uri="{FF2B5EF4-FFF2-40B4-BE49-F238E27FC236}">
                <a16:creationId xmlns:a16="http://schemas.microsoft.com/office/drawing/2014/main" id="{D9B64D30-26F0-16B6-EF32-2248FBB2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09" y="3269188"/>
            <a:ext cx="932124" cy="9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2" name="Rectangle 5131">
            <a:extLst>
              <a:ext uri="{FF2B5EF4-FFF2-40B4-BE49-F238E27FC236}">
                <a16:creationId xmlns:a16="http://schemas.microsoft.com/office/drawing/2014/main" id="{646FA2E4-0541-C53F-7215-1C668D182ECC}"/>
              </a:ext>
            </a:extLst>
          </p:cNvPr>
          <p:cNvSpPr/>
          <p:nvPr/>
        </p:nvSpPr>
        <p:spPr>
          <a:xfrm>
            <a:off x="5197395" y="3653171"/>
            <a:ext cx="9590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2</a:t>
            </a:r>
          </a:p>
        </p:txBody>
      </p:sp>
      <p:sp>
        <p:nvSpPr>
          <p:cNvPr id="5133" name="Rectangle: Rounded Corners 5132">
            <a:extLst>
              <a:ext uri="{FF2B5EF4-FFF2-40B4-BE49-F238E27FC236}">
                <a16:creationId xmlns:a16="http://schemas.microsoft.com/office/drawing/2014/main" id="{4EE6B927-8D4F-43E9-30CD-C294578F0EA2}"/>
              </a:ext>
            </a:extLst>
          </p:cNvPr>
          <p:cNvSpPr/>
          <p:nvPr/>
        </p:nvSpPr>
        <p:spPr>
          <a:xfrm>
            <a:off x="3608445" y="3276600"/>
            <a:ext cx="2964632" cy="166712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5134" name="Straight Arrow Connector 5133">
            <a:extLst>
              <a:ext uri="{FF2B5EF4-FFF2-40B4-BE49-F238E27FC236}">
                <a16:creationId xmlns:a16="http://schemas.microsoft.com/office/drawing/2014/main" id="{6E7AAFC0-ED76-BBAD-1766-E761F7030FE1}"/>
              </a:ext>
            </a:extLst>
          </p:cNvPr>
          <p:cNvCxnSpPr>
            <a:cxnSpLocks/>
          </p:cNvCxnSpPr>
          <p:nvPr/>
        </p:nvCxnSpPr>
        <p:spPr>
          <a:xfrm>
            <a:off x="2712310" y="3991725"/>
            <a:ext cx="6227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35" name="Picture 10" descr="Prediction - Free business icons">
            <a:extLst>
              <a:ext uri="{FF2B5EF4-FFF2-40B4-BE49-F238E27FC236}">
                <a16:creationId xmlns:a16="http://schemas.microsoft.com/office/drawing/2014/main" id="{1FF665FC-A47E-158A-0C8B-0C640CEAF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4" b="15766"/>
          <a:stretch/>
        </p:blipFill>
        <p:spPr bwMode="auto">
          <a:xfrm>
            <a:off x="7356341" y="3003796"/>
            <a:ext cx="1101914" cy="11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6" name="Straight Arrow Connector 5135">
            <a:extLst>
              <a:ext uri="{FF2B5EF4-FFF2-40B4-BE49-F238E27FC236}">
                <a16:creationId xmlns:a16="http://schemas.microsoft.com/office/drawing/2014/main" id="{350A517F-5564-B39B-3F65-624D5098C496}"/>
              </a:ext>
            </a:extLst>
          </p:cNvPr>
          <p:cNvCxnSpPr>
            <a:cxnSpLocks/>
          </p:cNvCxnSpPr>
          <p:nvPr/>
        </p:nvCxnSpPr>
        <p:spPr>
          <a:xfrm>
            <a:off x="6611668" y="4183816"/>
            <a:ext cx="6227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0D6C39D3-7C44-6EA6-21C1-EA138E609836}"/>
              </a:ext>
            </a:extLst>
          </p:cNvPr>
          <p:cNvSpPr/>
          <p:nvPr/>
        </p:nvSpPr>
        <p:spPr>
          <a:xfrm>
            <a:off x="6742065" y="4201312"/>
            <a:ext cx="212611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>
                <a:ln/>
                <a:solidFill>
                  <a:schemeClr val="accent3"/>
                </a:solidFill>
              </a:rPr>
              <a:t>Predict</a:t>
            </a:r>
          </a:p>
        </p:txBody>
      </p:sp>
      <p:sp>
        <p:nvSpPr>
          <p:cNvPr id="5138" name="Arrow: Bent 5137">
            <a:extLst>
              <a:ext uri="{FF2B5EF4-FFF2-40B4-BE49-F238E27FC236}">
                <a16:creationId xmlns:a16="http://schemas.microsoft.com/office/drawing/2014/main" id="{CD0A4707-B2EC-7FB7-FCF6-F59DE65C36AC}"/>
              </a:ext>
            </a:extLst>
          </p:cNvPr>
          <p:cNvSpPr/>
          <p:nvPr/>
        </p:nvSpPr>
        <p:spPr>
          <a:xfrm rot="10800000">
            <a:off x="6847620" y="4546755"/>
            <a:ext cx="706716" cy="494885"/>
          </a:xfrm>
          <a:prstGeom prst="bentArrow">
            <a:avLst>
              <a:gd name="adj1" fmla="val 11813"/>
              <a:gd name="adj2" fmla="val 14560"/>
              <a:gd name="adj3" fmla="val 20604"/>
              <a:gd name="adj4" fmla="val 411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22F07CB8-2FE4-E6E2-1BEF-CC840FAD4038}"/>
              </a:ext>
            </a:extLst>
          </p:cNvPr>
          <p:cNvSpPr/>
          <p:nvPr/>
        </p:nvSpPr>
        <p:spPr>
          <a:xfrm>
            <a:off x="1498045" y="4712889"/>
            <a:ext cx="11575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>
                <a:ln/>
                <a:solidFill>
                  <a:schemeClr val="accent3"/>
                </a:solidFill>
                <a:effectLst/>
              </a:rPr>
              <a:t>modify</a:t>
            </a:r>
          </a:p>
        </p:txBody>
      </p:sp>
      <p:pic>
        <p:nvPicPr>
          <p:cNvPr id="5140" name="Graphic 5139" descr="Table outline">
            <a:extLst>
              <a:ext uri="{FF2B5EF4-FFF2-40B4-BE49-F238E27FC236}">
                <a16:creationId xmlns:a16="http://schemas.microsoft.com/office/drawing/2014/main" id="{C40B64AA-D9C0-51DF-8133-72C9E5D66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5041" y="5248145"/>
            <a:ext cx="914400" cy="914400"/>
          </a:xfrm>
          <a:prstGeom prst="rect">
            <a:avLst/>
          </a:prstGeom>
        </p:spPr>
      </p:pic>
      <p:pic>
        <p:nvPicPr>
          <p:cNvPr id="5141" name="Graphic 5140" descr="Table outline">
            <a:extLst>
              <a:ext uri="{FF2B5EF4-FFF2-40B4-BE49-F238E27FC236}">
                <a16:creationId xmlns:a16="http://schemas.microsoft.com/office/drawing/2014/main" id="{A50D61C4-72E4-79CB-574F-9C1B79607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230" y="5258457"/>
            <a:ext cx="914400" cy="914400"/>
          </a:xfrm>
          <a:prstGeom prst="rect">
            <a:avLst/>
          </a:prstGeom>
        </p:spPr>
      </p:pic>
      <p:pic>
        <p:nvPicPr>
          <p:cNvPr id="5142" name="Picture 5141">
            <a:extLst>
              <a:ext uri="{FF2B5EF4-FFF2-40B4-BE49-F238E27FC236}">
                <a16:creationId xmlns:a16="http://schemas.microsoft.com/office/drawing/2014/main" id="{F0E89961-7BC3-5577-0A92-D2FB7214C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6123" y="5963270"/>
            <a:ext cx="555649" cy="555649"/>
          </a:xfrm>
          <a:prstGeom prst="rect">
            <a:avLst/>
          </a:prstGeom>
        </p:spPr>
      </p:pic>
      <p:pic>
        <p:nvPicPr>
          <p:cNvPr id="5143" name="Picture 5142">
            <a:extLst>
              <a:ext uri="{FF2B5EF4-FFF2-40B4-BE49-F238E27FC236}">
                <a16:creationId xmlns:a16="http://schemas.microsoft.com/office/drawing/2014/main" id="{CDC35AA9-DA46-9D16-1296-04ACE05B6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0" b="93656" l="2299" r="95402">
                        <a14:foregroundMark x1="27011" y1="38369" x2="27011" y2="38369"/>
                        <a14:foregroundMark x1="45690" y1="93656" x2="45690" y2="93656"/>
                        <a14:foregroundMark x1="45690" y1="50755" x2="45690" y2="50755"/>
                        <a14:foregroundMark x1="41092" y1="35952" x2="41092" y2="35952"/>
                        <a14:foregroundMark x1="40517" y1="14199" x2="40517" y2="14199"/>
                        <a14:foregroundMark x1="15230" y1="71903" x2="15230" y2="71903"/>
                        <a14:foregroundMark x1="3448" y1="75831" x2="3448" y2="75831"/>
                        <a14:foregroundMark x1="2586" y1="75831" x2="2586" y2="75831"/>
                        <a14:foregroundMark x1="71552" y1="70997" x2="71552" y2="70997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67241" y1="39879" x2="67241" y2="39879"/>
                        <a14:foregroundMark x1="87069" y1="57704" x2="87069" y2="57704"/>
                        <a14:foregroundMark x1="87069" y1="57704" x2="87069" y2="57704"/>
                        <a14:foregroundMark x1="95402" y1="62538" x2="95402" y2="62538"/>
                        <a14:foregroundMark x1="84195" y1="34441" x2="84195" y2="344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148" y="5952302"/>
            <a:ext cx="584187" cy="555649"/>
          </a:xfrm>
          <a:prstGeom prst="rect">
            <a:avLst/>
          </a:prstGeom>
        </p:spPr>
      </p:pic>
      <p:pic>
        <p:nvPicPr>
          <p:cNvPr id="5144" name="Picture 6" descr="Promo Images – Browse 1,081,510 Stock Photos, Vectors, and Video | Adobe  Stock">
            <a:extLst>
              <a:ext uri="{FF2B5EF4-FFF2-40B4-BE49-F238E27FC236}">
                <a16:creationId xmlns:a16="http://schemas.microsoft.com/office/drawing/2014/main" id="{1FB12BE5-D6E3-A814-94C8-C8B0C23EF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4625" r="47549">
                        <a14:foregroundMark x1="8141" y1="51389" x2="8141" y2="51389"/>
                        <a14:foregroundMark x1="8141" y1="51389" x2="8141" y2="51389"/>
                        <a14:foregroundMark x1="15726" y1="39167" x2="15726" y2="39167"/>
                        <a14:foregroundMark x1="15726" y1="39167" x2="15726" y2="39167"/>
                        <a14:foregroundMark x1="11471" y1="52500" x2="11471" y2="52500"/>
                        <a14:foregroundMark x1="16836" y1="48611" x2="16836" y2="48611"/>
                        <a14:foregroundMark x1="23959" y1="53333" x2="23959" y2="53333"/>
                        <a14:foregroundMark x1="26549" y1="52222" x2="26549" y2="52222"/>
                        <a14:foregroundMark x1="26549" y1="50278" x2="26549" y2="50278"/>
                        <a14:foregroundMark x1="26642" y1="48889" x2="26642" y2="48889"/>
                        <a14:foregroundMark x1="29047" y1="42778" x2="29047" y2="42778"/>
                        <a14:foregroundMark x1="39223" y1="45833" x2="39223" y2="45833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47549" y1="61389" x2="47549" y2="61389"/>
                        <a14:foregroundMark x1="4625" y1="30000" x2="4625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7051598" y="6005170"/>
            <a:ext cx="918112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8" descr="Algorithm - Free networking icons">
            <a:extLst>
              <a:ext uri="{FF2B5EF4-FFF2-40B4-BE49-F238E27FC236}">
                <a16:creationId xmlns:a16="http://schemas.microsoft.com/office/drawing/2014/main" id="{497ABEBE-D325-F1B9-0EAE-1C6AC736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474" y="5112016"/>
            <a:ext cx="932124" cy="9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6" name="Rectangle 5145">
            <a:extLst>
              <a:ext uri="{FF2B5EF4-FFF2-40B4-BE49-F238E27FC236}">
                <a16:creationId xmlns:a16="http://schemas.microsoft.com/office/drawing/2014/main" id="{97064380-079D-F37B-5DAC-A253A1592CB3}"/>
              </a:ext>
            </a:extLst>
          </p:cNvPr>
          <p:cNvSpPr/>
          <p:nvPr/>
        </p:nvSpPr>
        <p:spPr>
          <a:xfrm>
            <a:off x="6948219" y="5430717"/>
            <a:ext cx="959079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3</a:t>
            </a:r>
          </a:p>
        </p:txBody>
      </p:sp>
      <p:sp>
        <p:nvSpPr>
          <p:cNvPr id="5147" name="Rectangle: Rounded Corners 5146">
            <a:extLst>
              <a:ext uri="{FF2B5EF4-FFF2-40B4-BE49-F238E27FC236}">
                <a16:creationId xmlns:a16="http://schemas.microsoft.com/office/drawing/2014/main" id="{BAF66BFD-B52E-71ED-BBBB-5053DA858CF8}"/>
              </a:ext>
            </a:extLst>
          </p:cNvPr>
          <p:cNvSpPr/>
          <p:nvPr/>
        </p:nvSpPr>
        <p:spPr>
          <a:xfrm>
            <a:off x="5197395" y="5129709"/>
            <a:ext cx="3047994" cy="15151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5148" name="Straight Arrow Connector 5147">
            <a:extLst>
              <a:ext uri="{FF2B5EF4-FFF2-40B4-BE49-F238E27FC236}">
                <a16:creationId xmlns:a16="http://schemas.microsoft.com/office/drawing/2014/main" id="{E7B31616-F50F-1A57-E123-D8BE12A2390F}"/>
              </a:ext>
            </a:extLst>
          </p:cNvPr>
          <p:cNvCxnSpPr>
            <a:cxnSpLocks/>
          </p:cNvCxnSpPr>
          <p:nvPr/>
        </p:nvCxnSpPr>
        <p:spPr>
          <a:xfrm>
            <a:off x="4381780" y="5715657"/>
            <a:ext cx="6227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49" name="Picture 10" descr="Prediction - Free business icons">
            <a:extLst>
              <a:ext uri="{FF2B5EF4-FFF2-40B4-BE49-F238E27FC236}">
                <a16:creationId xmlns:a16="http://schemas.microsoft.com/office/drawing/2014/main" id="{24540119-2A70-DE8E-0856-9341CE96A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4" b="15766"/>
          <a:stretch/>
        </p:blipFill>
        <p:spPr bwMode="auto">
          <a:xfrm>
            <a:off x="8699043" y="4972441"/>
            <a:ext cx="1101914" cy="119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50" name="Straight Arrow Connector 5149">
            <a:extLst>
              <a:ext uri="{FF2B5EF4-FFF2-40B4-BE49-F238E27FC236}">
                <a16:creationId xmlns:a16="http://schemas.microsoft.com/office/drawing/2014/main" id="{A4D529D8-97AC-95F0-DF9A-83002192EECC}"/>
              </a:ext>
            </a:extLst>
          </p:cNvPr>
          <p:cNvCxnSpPr>
            <a:cxnSpLocks/>
          </p:cNvCxnSpPr>
          <p:nvPr/>
        </p:nvCxnSpPr>
        <p:spPr>
          <a:xfrm>
            <a:off x="8245389" y="5821996"/>
            <a:ext cx="62279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51" name="Rectangle 5150">
            <a:extLst>
              <a:ext uri="{FF2B5EF4-FFF2-40B4-BE49-F238E27FC236}">
                <a16:creationId xmlns:a16="http://schemas.microsoft.com/office/drawing/2014/main" id="{E23A8FC5-86FF-904E-929F-370135F47614}"/>
              </a:ext>
            </a:extLst>
          </p:cNvPr>
          <p:cNvSpPr/>
          <p:nvPr/>
        </p:nvSpPr>
        <p:spPr>
          <a:xfrm>
            <a:off x="8186942" y="6111651"/>
            <a:ext cx="212611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>
                <a:ln/>
                <a:solidFill>
                  <a:schemeClr val="accent3"/>
                </a:solidFill>
              </a:rPr>
              <a:t>Predict</a:t>
            </a:r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FAF96CAE-ACAC-C3D3-7CE5-493B81E6708F}"/>
              </a:ext>
            </a:extLst>
          </p:cNvPr>
          <p:cNvSpPr/>
          <p:nvPr/>
        </p:nvSpPr>
        <p:spPr>
          <a:xfrm>
            <a:off x="2917267" y="6066725"/>
            <a:ext cx="15916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>
                <a:ln/>
                <a:solidFill>
                  <a:schemeClr val="accent3"/>
                </a:solidFill>
                <a:effectLst/>
              </a:rPr>
              <a:t>modify</a:t>
            </a:r>
          </a:p>
        </p:txBody>
      </p:sp>
      <p:cxnSp>
        <p:nvCxnSpPr>
          <p:cNvPr id="5153" name="Straight Arrow Connector 5152">
            <a:extLst>
              <a:ext uri="{FF2B5EF4-FFF2-40B4-BE49-F238E27FC236}">
                <a16:creationId xmlns:a16="http://schemas.microsoft.com/office/drawing/2014/main" id="{649AB94A-24A1-3918-F4A0-B5E2B7B241B1}"/>
              </a:ext>
            </a:extLst>
          </p:cNvPr>
          <p:cNvCxnSpPr>
            <a:cxnSpLocks/>
          </p:cNvCxnSpPr>
          <p:nvPr/>
        </p:nvCxnSpPr>
        <p:spPr>
          <a:xfrm>
            <a:off x="9945693" y="5567493"/>
            <a:ext cx="73472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54" name="Rectangle: Rounded Corners 5153">
            <a:extLst>
              <a:ext uri="{FF2B5EF4-FFF2-40B4-BE49-F238E27FC236}">
                <a16:creationId xmlns:a16="http://schemas.microsoft.com/office/drawing/2014/main" id="{B377F73E-ECD4-C99F-4601-65B912D31D1F}"/>
              </a:ext>
            </a:extLst>
          </p:cNvPr>
          <p:cNvSpPr/>
          <p:nvPr/>
        </p:nvSpPr>
        <p:spPr>
          <a:xfrm>
            <a:off x="10313057" y="4110161"/>
            <a:ext cx="1878943" cy="7831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>
                <a:ln/>
                <a:solidFill>
                  <a:schemeClr val="accent3"/>
                </a:solidFill>
              </a:rPr>
              <a:t>Ensemble model</a:t>
            </a:r>
          </a:p>
        </p:txBody>
      </p:sp>
      <p:pic>
        <p:nvPicPr>
          <p:cNvPr id="5155" name="Picture 12" descr="Lightbulb - Free business icons">
            <a:extLst>
              <a:ext uri="{FF2B5EF4-FFF2-40B4-BE49-F238E27FC236}">
                <a16:creationId xmlns:a16="http://schemas.microsoft.com/office/drawing/2014/main" id="{0C4CA524-0830-4FBA-5F9E-2D4F5FCEB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178" y="4920111"/>
            <a:ext cx="910770" cy="9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6" name="Rectangle 5155">
            <a:extLst>
              <a:ext uri="{FF2B5EF4-FFF2-40B4-BE49-F238E27FC236}">
                <a16:creationId xmlns:a16="http://schemas.microsoft.com/office/drawing/2014/main" id="{64385DD8-0AFE-5465-C823-7A72151FE24A}"/>
              </a:ext>
            </a:extLst>
          </p:cNvPr>
          <p:cNvSpPr/>
          <p:nvPr/>
        </p:nvSpPr>
        <p:spPr>
          <a:xfrm>
            <a:off x="10647490" y="5952302"/>
            <a:ext cx="12100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Boosting</a:t>
            </a:r>
            <a:endParaRPr lang="en-US" sz="28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843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23594 0.0011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8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800"/>
                            </p:stCondLst>
                            <p:childTnLst>
                              <p:par>
                                <p:cTn id="79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-3.33333E-6 L 0.23594 0.0011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800"/>
                            </p:stCondLst>
                            <p:childTnLst>
                              <p:par>
                                <p:cTn id="82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8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300"/>
                            </p:stCondLst>
                            <p:childTnLst>
                              <p:par>
                                <p:cTn id="10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8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300"/>
                            </p:stCondLst>
                            <p:childTnLst>
                              <p:par>
                                <p:cTn id="1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800"/>
                            </p:stCondLst>
                            <p:childTnLst>
                              <p:par>
                                <p:cTn id="1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3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300"/>
                            </p:stCondLst>
                            <p:childTnLst>
                              <p:par>
                                <p:cTn id="137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3.33333E-6 L 0.23659 -0.01319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300"/>
                            </p:stCondLst>
                            <p:childTnLst>
                              <p:par>
                                <p:cTn id="140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300"/>
                            </p:stCondLst>
                            <p:childTnLst>
                              <p:par>
                                <p:cTn id="1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3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1800"/>
                            </p:stCondLst>
                            <p:childTnLst>
                              <p:par>
                                <p:cTn id="1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2800"/>
                            </p:stCondLst>
                            <p:childTnLst>
                              <p:par>
                                <p:cTn id="1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3300"/>
                            </p:stCondLst>
                            <p:childTnLst>
                              <p:par>
                                <p:cTn id="181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4300"/>
                            </p:stCondLst>
                            <p:childTnLst>
                              <p:par>
                                <p:cTn id="1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1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5121" grpId="0" animBg="1"/>
      <p:bldP spid="5125" grpId="0"/>
      <p:bldP spid="5126" grpId="0" animBg="1"/>
      <p:bldP spid="5132" grpId="0"/>
      <p:bldP spid="5133" grpId="0" animBg="1"/>
      <p:bldP spid="5137" grpId="0"/>
      <p:bldP spid="5138" grpId="0" animBg="1"/>
      <p:bldP spid="5139" grpId="0"/>
      <p:bldP spid="5146" grpId="0"/>
      <p:bldP spid="5147" grpId="0" animBg="1"/>
      <p:bldP spid="5151" grpId="0"/>
      <p:bldP spid="5152" grpId="0"/>
      <p:bldP spid="5154" grpId="0" animBg="1"/>
      <p:bldP spid="51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76B30-893E-BAE5-A8BE-F4F0FBFF0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DE965019-2E2B-1456-F675-BC112721159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A9C659-F701-EB12-95E5-73C8CC9608D1}"/>
              </a:ext>
            </a:extLst>
          </p:cNvPr>
          <p:cNvSpPr txBox="1"/>
          <p:nvPr/>
        </p:nvSpPr>
        <p:spPr>
          <a:xfrm>
            <a:off x="486644" y="33528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latin typeface="Arial"/>
                <a:cs typeface="Arial"/>
              </a:rPr>
              <a:t>Ensemble learning – Boosting</a:t>
            </a:r>
            <a:endParaRPr lang="en-AU" sz="3200" b="1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08D537-6D7D-3E0E-EFBB-C7F0C5B0D766}"/>
              </a:ext>
            </a:extLst>
          </p:cNvPr>
          <p:cNvSpPr/>
          <p:nvPr/>
        </p:nvSpPr>
        <p:spPr>
          <a:xfrm>
            <a:off x="486644" y="1167352"/>
            <a:ext cx="3003316" cy="5443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4E3154-C9EC-82EA-F0FC-C49E2198B141}"/>
              </a:ext>
            </a:extLst>
          </p:cNvPr>
          <p:cNvSpPr/>
          <p:nvPr/>
        </p:nvSpPr>
        <p:spPr>
          <a:xfrm>
            <a:off x="545344" y="3228945"/>
            <a:ext cx="276544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err="1">
                <a:ln/>
              </a:rPr>
              <a:t>GradientBoostRegressor</a:t>
            </a:r>
            <a:endParaRPr lang="en-US" b="1">
              <a:ln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D4CE8D-9B29-40CA-3A9E-FE7945D9FD12}"/>
              </a:ext>
            </a:extLst>
          </p:cNvPr>
          <p:cNvSpPr/>
          <p:nvPr/>
        </p:nvSpPr>
        <p:spPr>
          <a:xfrm>
            <a:off x="576360" y="1417766"/>
            <a:ext cx="273442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err="1">
                <a:ln/>
              </a:rPr>
              <a:t>AdaBoostRegressor</a:t>
            </a:r>
            <a:endParaRPr lang="en-US" sz="2000" b="1">
              <a:ln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9FEA0-1B13-E650-9101-DD213F44C34C}"/>
              </a:ext>
            </a:extLst>
          </p:cNvPr>
          <p:cNvSpPr/>
          <p:nvPr/>
        </p:nvSpPr>
        <p:spPr>
          <a:xfrm>
            <a:off x="647457" y="5062899"/>
            <a:ext cx="266332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err="1">
                <a:ln/>
              </a:rPr>
              <a:t>XGBoost</a:t>
            </a:r>
            <a:endParaRPr lang="en-US" sz="2000" b="1">
              <a:ln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213664-29FD-1DF8-4AE6-0EFA07582BDE}"/>
              </a:ext>
            </a:extLst>
          </p:cNvPr>
          <p:cNvCxnSpPr/>
          <p:nvPr/>
        </p:nvCxnSpPr>
        <p:spPr>
          <a:xfrm>
            <a:off x="1036320" y="3072006"/>
            <a:ext cx="1808480" cy="0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BDFC89-6110-648A-BDAD-E75BCF69A469}"/>
              </a:ext>
            </a:extLst>
          </p:cNvPr>
          <p:cNvCxnSpPr/>
          <p:nvPr/>
        </p:nvCxnSpPr>
        <p:spPr>
          <a:xfrm>
            <a:off x="1084062" y="4931286"/>
            <a:ext cx="1808480" cy="0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2BF0885-23EC-4540-E3A3-919E30D0A9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048063"/>
              </p:ext>
            </p:extLst>
          </p:nvPr>
        </p:nvGraphicFramePr>
        <p:xfrm>
          <a:off x="4039636" y="1255338"/>
          <a:ext cx="7837732" cy="4755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13" descr="A number with numbers on it&#10;&#10;Description automatically generated with medium confidence">
            <a:extLst>
              <a:ext uri="{FF2B5EF4-FFF2-40B4-BE49-F238E27FC236}">
                <a16:creationId xmlns:a16="http://schemas.microsoft.com/office/drawing/2014/main" id="{2104BE2E-7D37-A6D9-8656-E3EB2DE21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2" y="2003188"/>
            <a:ext cx="2765441" cy="8178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5" name="Picture 14" descr="A screenshot of a number&#10;&#10;Description automatically generated">
            <a:extLst>
              <a:ext uri="{FF2B5EF4-FFF2-40B4-BE49-F238E27FC236}">
                <a16:creationId xmlns:a16="http://schemas.microsoft.com/office/drawing/2014/main" id="{6B70B219-553A-0E19-2021-423C57189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2" y="3795370"/>
            <a:ext cx="2765440" cy="9805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EEB0306-3EBB-232D-6F5B-54E41DE74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9" y="5585954"/>
            <a:ext cx="2765440" cy="81915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519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1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Graphic spid="11" grpId="0" uiExpand="1">
        <p:bldSub>
          <a:bldChart bld="series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1C24-A470-EF13-B622-97B7C7D24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053480D-0D7A-158F-7F9C-7BD6EEA35E60}"/>
              </a:ext>
            </a:extLst>
          </p:cNvPr>
          <p:cNvSpPr txBox="1"/>
          <p:nvPr/>
        </p:nvSpPr>
        <p:spPr>
          <a:xfrm>
            <a:off x="486644" y="33528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latin typeface="Arial"/>
                <a:cs typeface="Arial"/>
              </a:rPr>
              <a:t>Ensemble learning – Stacking</a:t>
            </a:r>
            <a:endParaRPr lang="en-AU" sz="3200" b="1">
              <a:latin typeface="Arial"/>
              <a:cs typeface="Arial"/>
            </a:endParaRPr>
          </a:p>
        </p:txBody>
      </p:sp>
      <p:pic>
        <p:nvPicPr>
          <p:cNvPr id="2" name="Graphic 1" descr="Table outline">
            <a:extLst>
              <a:ext uri="{FF2B5EF4-FFF2-40B4-BE49-F238E27FC236}">
                <a16:creationId xmlns:a16="http://schemas.microsoft.com/office/drawing/2014/main" id="{C24A234F-7882-2DD7-F6D5-E63D3F0A5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6613" y="1215673"/>
            <a:ext cx="1109407" cy="1109407"/>
          </a:xfrm>
          <a:prstGeom prst="rect">
            <a:avLst/>
          </a:prstGeom>
        </p:spPr>
      </p:pic>
      <p:pic>
        <p:nvPicPr>
          <p:cNvPr id="3" name="Picture 4" descr="Rossmann | Galeria Bałtycka">
            <a:extLst>
              <a:ext uri="{FF2B5EF4-FFF2-40B4-BE49-F238E27FC236}">
                <a16:creationId xmlns:a16="http://schemas.microsoft.com/office/drawing/2014/main" id="{0C831E5A-3CDD-4E95-CF8B-CCD19790A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25" r="99125">
                        <a14:foregroundMark x1="875" y1="52222" x2="875" y2="52222"/>
                        <a14:foregroundMark x1="875" y1="52222" x2="625" y2="49556"/>
                        <a14:foregroundMark x1="30500" y1="49556" x2="30500" y2="49556"/>
                        <a14:foregroundMark x1="42500" y1="53111" x2="42500" y2="53111"/>
                        <a14:foregroundMark x1="50250" y1="48000" x2="50250" y2="48000"/>
                        <a14:foregroundMark x1="69500" y1="49778" x2="69500" y2="49778"/>
                        <a14:foregroundMark x1="77625" y1="44889" x2="77625" y2="44889"/>
                        <a14:foregroundMark x1="93750" y1="49778" x2="93750" y2="49778"/>
                        <a14:foregroundMark x1="99125" y1="59333" x2="99125" y2="59333"/>
                        <a14:foregroundMark x1="99125" y1="59333" x2="99125" y2="59333"/>
                        <a14:backgroundMark x1="26500" y1="19333" x2="26500" y2="19333"/>
                        <a14:backgroundMark x1="26500" y1="19333" x2="49000" y2="17333"/>
                        <a14:backgroundMark x1="49000" y1="17333" x2="50875" y2="13111"/>
                        <a14:backgroundMark x1="29250" y1="77111" x2="49875" y2="78889"/>
                        <a14:backgroundMark x1="49875" y1="78889" x2="63750" y2="90889"/>
                        <a14:backgroundMark x1="63750" y1="90889" x2="85250" y2="8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590" y="712044"/>
            <a:ext cx="16256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Table outline">
            <a:extLst>
              <a:ext uri="{FF2B5EF4-FFF2-40B4-BE49-F238E27FC236}">
                <a16:creationId xmlns:a16="http://schemas.microsoft.com/office/drawing/2014/main" id="{F950E778-0182-96F2-E7E9-87E6763FA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3736" y="1215674"/>
            <a:ext cx="1109407" cy="1109407"/>
          </a:xfrm>
          <a:prstGeom prst="rect">
            <a:avLst/>
          </a:prstGeom>
        </p:spPr>
      </p:pic>
      <p:pic>
        <p:nvPicPr>
          <p:cNvPr id="5" name="Graphic 4" descr="Table outline">
            <a:extLst>
              <a:ext uri="{FF2B5EF4-FFF2-40B4-BE49-F238E27FC236}">
                <a16:creationId xmlns:a16="http://schemas.microsoft.com/office/drawing/2014/main" id="{885C4D02-629D-B3DB-CB52-94A47D18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7078" y="1215672"/>
            <a:ext cx="1109407" cy="1109407"/>
          </a:xfrm>
          <a:prstGeom prst="rect">
            <a:avLst/>
          </a:prstGeom>
        </p:spPr>
      </p:pic>
      <p:pic>
        <p:nvPicPr>
          <p:cNvPr id="6" name="Graphic 5" descr="Forest scene outline">
            <a:extLst>
              <a:ext uri="{FF2B5EF4-FFF2-40B4-BE49-F238E27FC236}">
                <a16:creationId xmlns:a16="http://schemas.microsoft.com/office/drawing/2014/main" id="{C146FC9E-B947-7DCD-5AE0-5956C44FB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9304" y="2923967"/>
            <a:ext cx="914400" cy="914400"/>
          </a:xfrm>
          <a:prstGeom prst="rect">
            <a:avLst/>
          </a:prstGeom>
        </p:spPr>
      </p:pic>
      <p:pic>
        <p:nvPicPr>
          <p:cNvPr id="7" name="Graphic 6" descr="Forest scene outline">
            <a:extLst>
              <a:ext uri="{FF2B5EF4-FFF2-40B4-BE49-F238E27FC236}">
                <a16:creationId xmlns:a16="http://schemas.microsoft.com/office/drawing/2014/main" id="{447CA719-018A-DE3A-E2FA-67E547C26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9459" y="2821307"/>
            <a:ext cx="914400" cy="914400"/>
          </a:xfrm>
          <a:prstGeom prst="rect">
            <a:avLst/>
          </a:prstGeom>
        </p:spPr>
      </p:pic>
      <p:pic>
        <p:nvPicPr>
          <p:cNvPr id="8" name="Graphic 7" descr="Forest scene outline">
            <a:extLst>
              <a:ext uri="{FF2B5EF4-FFF2-40B4-BE49-F238E27FC236}">
                <a16:creationId xmlns:a16="http://schemas.microsoft.com/office/drawing/2014/main" id="{74668504-AAD3-6403-8BC0-BFB6C63B0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0454" y="293950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37CA54-5845-8B2E-05BD-439107B00AD8}"/>
              </a:ext>
            </a:extLst>
          </p:cNvPr>
          <p:cNvSpPr txBox="1"/>
          <p:nvPr/>
        </p:nvSpPr>
        <p:spPr>
          <a:xfrm>
            <a:off x="1569188" y="3879092"/>
            <a:ext cx="205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>
                <a:solidFill>
                  <a:schemeClr val="accent3"/>
                </a:solidFill>
              </a:rPr>
              <a:t>Random Forest Regressor</a:t>
            </a:r>
          </a:p>
        </p:txBody>
      </p:sp>
      <p:pic>
        <p:nvPicPr>
          <p:cNvPr id="10" name="Picture 2" descr="Bagging machine Cut Out Stock Images &amp; Pictures - Alamy">
            <a:extLst>
              <a:ext uri="{FF2B5EF4-FFF2-40B4-BE49-F238E27FC236}">
                <a16:creationId xmlns:a16="http://schemas.microsoft.com/office/drawing/2014/main" id="{4696F73A-9268-0387-FDD7-FC9376FE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88" b="89769" l="8462" r="91308">
                        <a14:foregroundMark x1="8538" y1="55055" x2="8538" y2="55055"/>
                        <a14:foregroundMark x1="91308" y1="56395" x2="91308" y2="56395"/>
                        <a14:foregroundMark x1="54692" y1="22899" x2="54692" y2="22899"/>
                        <a14:foregroundMark x1="50385" y1="29233" x2="50385" y2="29233"/>
                        <a14:foregroundMark x1="51231" y1="34836" x2="51231" y2="34836"/>
                        <a14:foregroundMark x1="50308" y1="61632" x2="50308" y2="61632"/>
                        <a14:foregroundMark x1="37846" y1="69915" x2="37846" y2="69915"/>
                        <a14:foregroundMark x1="40462" y1="68210" x2="40462" y2="68210"/>
                        <a14:foregroundMark x1="62231" y1="69549" x2="62231" y2="69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38" y="2572539"/>
            <a:ext cx="2211932" cy="19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4D5C50-CFFC-71F1-517A-4DF438AF2EDB}"/>
              </a:ext>
            </a:extLst>
          </p:cNvPr>
          <p:cNvSpPr txBox="1"/>
          <p:nvPr/>
        </p:nvSpPr>
        <p:spPr>
          <a:xfrm>
            <a:off x="4184569" y="4122182"/>
            <a:ext cx="205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>
                <a:solidFill>
                  <a:schemeClr val="accent4">
                    <a:lumMod val="75000"/>
                  </a:schemeClr>
                </a:solidFill>
              </a:rPr>
              <a:t>Bagging</a:t>
            </a:r>
          </a:p>
        </p:txBody>
      </p:sp>
      <p:pic>
        <p:nvPicPr>
          <p:cNvPr id="13" name="Picture 4" descr="Logistic Regression">
            <a:extLst>
              <a:ext uri="{FF2B5EF4-FFF2-40B4-BE49-F238E27FC236}">
                <a16:creationId xmlns:a16="http://schemas.microsoft.com/office/drawing/2014/main" id="{AA4BFA18-8F75-6FF8-2A97-3B861878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67" b="93778" l="2778" r="93750">
                        <a14:foregroundMark x1="36806" y1="17333" x2="36806" y2="17333"/>
                        <a14:foregroundMark x1="52431" y1="17778" x2="52431" y2="17778"/>
                        <a14:foregroundMark x1="63542" y1="17333" x2="63542" y2="17333"/>
                        <a14:foregroundMark x1="71528" y1="18222" x2="71528" y2="18222"/>
                        <a14:foregroundMark x1="78125" y1="16000" x2="78125" y2="16000"/>
                        <a14:foregroundMark x1="81597" y1="16444" x2="81597" y2="16444"/>
                        <a14:foregroundMark x1="84028" y1="16444" x2="84028" y2="16444"/>
                        <a14:foregroundMark x1="87500" y1="16889" x2="87500" y2="16889"/>
                        <a14:foregroundMark x1="91319" y1="16889" x2="91319" y2="16889"/>
                        <a14:foregroundMark x1="93750" y1="16889" x2="93750" y2="16889"/>
                        <a14:foregroundMark x1="30903" y1="84444" x2="30903" y2="84444"/>
                        <a14:foregroundMark x1="19792" y1="84889" x2="19792" y2="84889"/>
                        <a14:foregroundMark x1="11458" y1="84444" x2="11458" y2="84444"/>
                        <a14:foregroundMark x1="24653" y1="85778" x2="24653" y2="85778"/>
                        <a14:foregroundMark x1="33681" y1="82222" x2="33681" y2="82222"/>
                        <a14:foregroundMark x1="35069" y1="80889" x2="35069" y2="80889"/>
                        <a14:foregroundMark x1="36806" y1="79556" x2="36806" y2="79556"/>
                        <a14:foregroundMark x1="37847" y1="78222" x2="37847" y2="78222"/>
                        <a14:foregroundMark x1="39931" y1="76889" x2="39931" y2="76889"/>
                        <a14:foregroundMark x1="41319" y1="74667" x2="41319" y2="74667"/>
                        <a14:foregroundMark x1="61806" y1="23111" x2="61806" y2="23111"/>
                        <a14:foregroundMark x1="60417" y1="24000" x2="60417" y2="24000"/>
                        <a14:foregroundMark x1="58681" y1="26667" x2="58681" y2="26667"/>
                        <a14:foregroundMark x1="56597" y1="29778" x2="56597" y2="29778"/>
                        <a14:foregroundMark x1="55208" y1="33333" x2="55208" y2="33333"/>
                        <a14:foregroundMark x1="54167" y1="36000" x2="54167" y2="36000"/>
                        <a14:foregroundMark x1="52778" y1="38222" x2="52778" y2="38222"/>
                        <a14:foregroundMark x1="52431" y1="40444" x2="52431" y2="40444"/>
                        <a14:foregroundMark x1="52083" y1="43111" x2="52083" y2="43111"/>
                        <a14:foregroundMark x1="51042" y1="47556" x2="51042" y2="47556"/>
                        <a14:foregroundMark x1="50000" y1="52000" x2="50000" y2="52000"/>
                        <a14:foregroundMark x1="48958" y1="56444" x2="48958" y2="56444"/>
                        <a14:foregroundMark x1="48958" y1="58667" x2="48958" y2="58667"/>
                        <a14:foregroundMark x1="48264" y1="61333" x2="48264" y2="61333"/>
                        <a14:foregroundMark x1="47569" y1="63111" x2="47569" y2="63111"/>
                        <a14:foregroundMark x1="46528" y1="65333" x2="46528" y2="65333"/>
                        <a14:foregroundMark x1="45486" y1="67556" x2="45486" y2="67556"/>
                        <a14:foregroundMark x1="43750" y1="71556" x2="43750" y2="71556"/>
                        <a14:foregroundMark x1="42361" y1="73778" x2="42361" y2="73778"/>
                        <a14:foregroundMark x1="58333" y1="84444" x2="58333" y2="84444"/>
                        <a14:foregroundMark x1="2778" y1="9778" x2="2778" y2="9778"/>
                        <a14:foregroundMark x1="3125" y1="7111" x2="3125" y2="7111"/>
                        <a14:foregroundMark x1="3125" y1="16889" x2="3125" y2="16889"/>
                        <a14:foregroundMark x1="3125" y1="18222" x2="3125" y2="34222"/>
                        <a14:foregroundMark x1="2778" y1="84889" x2="2778" y2="84889"/>
                        <a14:foregroundMark x1="22569" y1="93778" x2="22569" y2="93778"/>
                        <a14:foregroundMark x1="65278" y1="20000" x2="65278" y2="2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876" y="2718388"/>
            <a:ext cx="1625601" cy="132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E7141B-E1E7-F949-6003-9B2B3DF77DA8}"/>
              </a:ext>
            </a:extLst>
          </p:cNvPr>
          <p:cNvSpPr txBox="1"/>
          <p:nvPr/>
        </p:nvSpPr>
        <p:spPr>
          <a:xfrm>
            <a:off x="8859839" y="4122182"/>
            <a:ext cx="229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>
                <a:solidFill>
                  <a:srgbClr val="FF3300"/>
                </a:solidFill>
              </a:rPr>
              <a:t>Logistic regression</a:t>
            </a:r>
          </a:p>
        </p:txBody>
      </p:sp>
      <p:pic>
        <p:nvPicPr>
          <p:cNvPr id="39" name="Picture 6" descr="Nearest neighbor with TensorFlow. The k-Nearest Neighbors (KNN) algorithm…  | by Vitality Learning | Medium">
            <a:extLst>
              <a:ext uri="{FF2B5EF4-FFF2-40B4-BE49-F238E27FC236}">
                <a16:creationId xmlns:a16="http://schemas.microsoft.com/office/drawing/2014/main" id="{561D0DF5-6349-9501-ECE6-81535598A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4857" y1="40476" x2="34857" y2="40476"/>
                        <a14:foregroundMark x1="35500" y1="31524" x2="35500" y2="31524"/>
                        <a14:foregroundMark x1="41214" y1="36095" x2="41214" y2="36095"/>
                        <a14:foregroundMark x1="53000" y1="34667" x2="53000" y2="34667"/>
                        <a14:foregroundMark x1="56000" y1="25905" x2="56000" y2="25905"/>
                        <a14:foregroundMark x1="59643" y1="27429" x2="59643" y2="27429"/>
                        <a14:foregroundMark x1="58786" y1="43619" x2="58786" y2="43619"/>
                        <a14:foregroundMark x1="29643" y1="51333" x2="29643" y2="51333"/>
                        <a14:foregroundMark x1="32786" y1="51048" x2="32786" y2="51048"/>
                        <a14:foregroundMark x1="43857" y1="61905" x2="43857" y2="61905"/>
                        <a14:foregroundMark x1="54929" y1="63810" x2="54929" y2="6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389" y="2609895"/>
            <a:ext cx="2328737" cy="16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F06734C-90E9-F459-4C5D-C6499CBC41C9}"/>
              </a:ext>
            </a:extLst>
          </p:cNvPr>
          <p:cNvSpPr txBox="1"/>
          <p:nvPr/>
        </p:nvSpPr>
        <p:spPr>
          <a:xfrm>
            <a:off x="6555283" y="4066392"/>
            <a:ext cx="2054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>
                <a:solidFill>
                  <a:schemeClr val="accent5">
                    <a:lumMod val="50000"/>
                  </a:schemeClr>
                </a:solidFill>
              </a:rPr>
              <a:t>K-NN Regressor</a:t>
            </a:r>
          </a:p>
        </p:txBody>
      </p:sp>
      <p:pic>
        <p:nvPicPr>
          <p:cNvPr id="41" name="Picture 8" descr="Stack icon - Download in SVG, PNG, ICO, ICNS">
            <a:extLst>
              <a:ext uri="{FF2B5EF4-FFF2-40B4-BE49-F238E27FC236}">
                <a16:creationId xmlns:a16="http://schemas.microsoft.com/office/drawing/2014/main" id="{662ED755-4AC4-65D9-8B47-EE13C8153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20" y="4771419"/>
            <a:ext cx="1602885" cy="1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2BC4517-061E-26D4-F211-6355284AA4BA}"/>
              </a:ext>
            </a:extLst>
          </p:cNvPr>
          <p:cNvSpPr/>
          <p:nvPr/>
        </p:nvSpPr>
        <p:spPr>
          <a:xfrm>
            <a:off x="5087937" y="6361427"/>
            <a:ext cx="2333844" cy="461665"/>
          </a:xfrm>
          <a:prstGeom prst="rect">
            <a:avLst/>
          </a:prstGeom>
          <a:solidFill>
            <a:srgbClr val="D5D5C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Stacking Model</a:t>
            </a:r>
            <a:endParaRPr lang="en-US" sz="2400" b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3B729D-47A7-95A7-8895-030721BD3E91}"/>
              </a:ext>
            </a:extLst>
          </p:cNvPr>
          <p:cNvCxnSpPr/>
          <p:nvPr/>
        </p:nvCxnSpPr>
        <p:spPr>
          <a:xfrm flipH="1">
            <a:off x="2664542" y="1912484"/>
            <a:ext cx="1356852" cy="7698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87B140-56C8-063B-9A1F-7D7BE26A5026}"/>
              </a:ext>
            </a:extLst>
          </p:cNvPr>
          <p:cNvCxnSpPr>
            <a:cxnSpLocks/>
          </p:cNvCxnSpPr>
          <p:nvPr/>
        </p:nvCxnSpPr>
        <p:spPr>
          <a:xfrm>
            <a:off x="8301227" y="1832858"/>
            <a:ext cx="1413044" cy="786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A234AAC-A849-5321-D5C4-E4AB096C726B}"/>
              </a:ext>
            </a:extLst>
          </p:cNvPr>
          <p:cNvCxnSpPr>
            <a:cxnSpLocks/>
          </p:cNvCxnSpPr>
          <p:nvPr/>
        </p:nvCxnSpPr>
        <p:spPr>
          <a:xfrm flipH="1">
            <a:off x="5115519" y="2150199"/>
            <a:ext cx="402872" cy="71348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F11A04E-D5CD-4426-636D-B53A7545EDA6}"/>
              </a:ext>
            </a:extLst>
          </p:cNvPr>
          <p:cNvCxnSpPr>
            <a:cxnSpLocks/>
          </p:cNvCxnSpPr>
          <p:nvPr/>
        </p:nvCxnSpPr>
        <p:spPr>
          <a:xfrm>
            <a:off x="6775320" y="2135193"/>
            <a:ext cx="452399" cy="751412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8A2D24-BE7D-5F65-F3B9-7165D8884518}"/>
              </a:ext>
            </a:extLst>
          </p:cNvPr>
          <p:cNvCxnSpPr>
            <a:cxnSpLocks/>
          </p:cNvCxnSpPr>
          <p:nvPr/>
        </p:nvCxnSpPr>
        <p:spPr>
          <a:xfrm>
            <a:off x="3286049" y="4668436"/>
            <a:ext cx="1455648" cy="3073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016D10-CCE3-4C03-39CE-C9DD5D81E6D6}"/>
              </a:ext>
            </a:extLst>
          </p:cNvPr>
          <p:cNvCxnSpPr>
            <a:cxnSpLocks/>
          </p:cNvCxnSpPr>
          <p:nvPr/>
        </p:nvCxnSpPr>
        <p:spPr>
          <a:xfrm>
            <a:off x="4764308" y="4472309"/>
            <a:ext cx="447732" cy="418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719B77-D1D7-F7D4-B286-8162744E36AC}"/>
              </a:ext>
            </a:extLst>
          </p:cNvPr>
          <p:cNvCxnSpPr>
            <a:cxnSpLocks/>
          </p:cNvCxnSpPr>
          <p:nvPr/>
        </p:nvCxnSpPr>
        <p:spPr>
          <a:xfrm flipH="1">
            <a:off x="7583264" y="4491514"/>
            <a:ext cx="1538492" cy="5461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05C607-1A1B-B247-ACF6-35DADA14030F}"/>
              </a:ext>
            </a:extLst>
          </p:cNvPr>
          <p:cNvCxnSpPr>
            <a:cxnSpLocks/>
          </p:cNvCxnSpPr>
          <p:nvPr/>
        </p:nvCxnSpPr>
        <p:spPr>
          <a:xfrm flipH="1">
            <a:off x="6912015" y="4525423"/>
            <a:ext cx="509766" cy="392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20BF84-70BE-546C-ACFD-738931AC09E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768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1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1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600"/>
                            </p:stCondLst>
                            <p:childTnLst>
                              <p:par>
                                <p:cTn id="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10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6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1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38" grpId="0"/>
      <p:bldP spid="40" grpId="0"/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5B390-DFE0-0F9F-A695-81ABDB45F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C273C2C3-393A-E79F-9C83-A32EA4FAD55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611F12-1F30-B0A3-F5E1-4BF88D23D145}"/>
              </a:ext>
            </a:extLst>
          </p:cNvPr>
          <p:cNvSpPr txBox="1"/>
          <p:nvPr/>
        </p:nvSpPr>
        <p:spPr>
          <a:xfrm>
            <a:off x="486644" y="335282"/>
            <a:ext cx="9305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latin typeface="Arial"/>
                <a:cs typeface="Arial"/>
              </a:rPr>
              <a:t>Ensemble learning – Stacking</a:t>
            </a:r>
            <a:endParaRPr lang="en-AU" sz="3200" b="1">
              <a:latin typeface="Arial"/>
              <a:cs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244FABE-C810-FFDB-599F-A88FF511D4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789451"/>
              </p:ext>
            </p:extLst>
          </p:nvPr>
        </p:nvGraphicFramePr>
        <p:xfrm>
          <a:off x="486645" y="1290428"/>
          <a:ext cx="11169062" cy="5232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A8832E-BB5D-85BC-5941-FA132267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126" y="4178516"/>
            <a:ext cx="3245226" cy="1081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5FD8AA-C087-D108-C70E-792EC606F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875" y1="42762" x2="37875" y2="42762"/>
                        <a14:foregroundMark x1="43625" y1="46571" x2="43625" y2="46571"/>
                        <a14:foregroundMark x1="42625" y1="47524" x2="42625" y2="47524"/>
                        <a14:foregroundMark x1="42625" y1="62571" x2="42625" y2="62571"/>
                        <a14:foregroundMark x1="34563" y1="54762" x2="34563" y2="54762"/>
                        <a14:foregroundMark x1="46750" y1="55333" x2="46750" y2="55333"/>
                        <a14:foregroundMark x1="42625" y1="60381" x2="42625" y2="60381"/>
                        <a14:foregroundMark x1="42188" y1="61048" x2="42188" y2="61048"/>
                        <a14:foregroundMark x1="50688" y1="43143" x2="50688" y2="43143"/>
                        <a14:foregroundMark x1="62250" y1="33048" x2="62250" y2="33048"/>
                        <a14:foregroundMark x1="72938" y1="34000" x2="72938" y2="3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772" y="1139067"/>
            <a:ext cx="1465094" cy="961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C2115-ED15-BDED-E778-0339B6BAA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875" y1="42762" x2="37875" y2="42762"/>
                        <a14:foregroundMark x1="43625" y1="46571" x2="43625" y2="46571"/>
                        <a14:foregroundMark x1="42625" y1="47524" x2="42625" y2="47524"/>
                        <a14:foregroundMark x1="42625" y1="62571" x2="42625" y2="62571"/>
                        <a14:foregroundMark x1="34563" y1="54762" x2="34563" y2="54762"/>
                        <a14:foregroundMark x1="46750" y1="55333" x2="46750" y2="55333"/>
                        <a14:foregroundMark x1="42625" y1="60381" x2="42625" y2="60381"/>
                        <a14:foregroundMark x1="42188" y1="61048" x2="42188" y2="61048"/>
                        <a14:foregroundMark x1="50688" y1="43143" x2="50688" y2="43143"/>
                        <a14:foregroundMark x1="62250" y1="33048" x2="62250" y2="33048"/>
                        <a14:foregroundMark x1="72938" y1="34000" x2="72938" y2="3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5839" y="1227502"/>
            <a:ext cx="1465094" cy="961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83CB4-C3FE-79B8-E6A9-30E8116D5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875" y1="42762" x2="37875" y2="42762"/>
                        <a14:foregroundMark x1="43625" y1="46571" x2="43625" y2="46571"/>
                        <a14:foregroundMark x1="42625" y1="47524" x2="42625" y2="47524"/>
                        <a14:foregroundMark x1="42625" y1="62571" x2="42625" y2="62571"/>
                        <a14:foregroundMark x1="34563" y1="54762" x2="34563" y2="54762"/>
                        <a14:foregroundMark x1="46750" y1="55333" x2="46750" y2="55333"/>
                        <a14:foregroundMark x1="42625" y1="60381" x2="42625" y2="60381"/>
                        <a14:foregroundMark x1="42188" y1="61048" x2="42188" y2="61048"/>
                        <a14:foregroundMark x1="50688" y1="43143" x2="50688" y2="43143"/>
                        <a14:foregroundMark x1="62250" y1="33048" x2="62250" y2="33048"/>
                        <a14:foregroundMark x1="72938" y1="34000" x2="72938" y2="3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2398" y="2146235"/>
            <a:ext cx="1465094" cy="961468"/>
          </a:xfrm>
          <a:prstGeom prst="rect">
            <a:avLst/>
          </a:prstGeom>
        </p:spPr>
      </p:pic>
      <p:pic>
        <p:nvPicPr>
          <p:cNvPr id="1030" name="Picture 6" descr="Sunday - Free time and date icons">
            <a:extLst>
              <a:ext uri="{FF2B5EF4-FFF2-40B4-BE49-F238E27FC236}">
                <a16:creationId xmlns:a16="http://schemas.microsoft.com/office/drawing/2014/main" id="{1A7C068D-D37B-6B68-2F42-B4C220DDB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68" y="4924978"/>
            <a:ext cx="793955" cy="79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unday - Free time and date icons">
            <a:extLst>
              <a:ext uri="{FF2B5EF4-FFF2-40B4-BE49-F238E27FC236}">
                <a16:creationId xmlns:a16="http://schemas.microsoft.com/office/drawing/2014/main" id="{3287D473-3D30-37A2-8AE5-02180A6BA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42" y="4924978"/>
            <a:ext cx="793955" cy="79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unday - Free time and date icons">
            <a:extLst>
              <a:ext uri="{FF2B5EF4-FFF2-40B4-BE49-F238E27FC236}">
                <a16:creationId xmlns:a16="http://schemas.microsoft.com/office/drawing/2014/main" id="{C7463DC9-1159-C7F7-9D6A-92C84B24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99" y="4924978"/>
            <a:ext cx="793955" cy="79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unday - Free time and date icons">
            <a:extLst>
              <a:ext uri="{FF2B5EF4-FFF2-40B4-BE49-F238E27FC236}">
                <a16:creationId xmlns:a16="http://schemas.microsoft.com/office/drawing/2014/main" id="{72151F4D-B32B-BC67-2F50-B61938F7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96" y="4924978"/>
            <a:ext cx="793955" cy="79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46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F40A9-D957-0727-90AB-C021133C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20AC6716-4133-D777-71BE-7E3D2B7117B0}"/>
              </a:ext>
            </a:extLst>
          </p:cNvPr>
          <p:cNvSpPr/>
          <p:nvPr/>
        </p:nvSpPr>
        <p:spPr>
          <a:xfrm>
            <a:off x="0" y="2260255"/>
            <a:ext cx="12260016" cy="4625125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BC6F32-8A65-E0CE-5200-BD78BC3576EC}"/>
              </a:ext>
            </a:extLst>
          </p:cNvPr>
          <p:cNvGrpSpPr/>
          <p:nvPr/>
        </p:nvGrpSpPr>
        <p:grpSpPr>
          <a:xfrm>
            <a:off x="0" y="0"/>
            <a:ext cx="12227025" cy="2277781"/>
            <a:chOff x="0" y="0"/>
            <a:chExt cx="12227025" cy="2277781"/>
          </a:xfrm>
        </p:grpSpPr>
        <p:sp>
          <p:nvSpPr>
            <p:cNvPr id="5121" name="TextBox 5120">
              <a:extLst>
                <a:ext uri="{FF2B5EF4-FFF2-40B4-BE49-F238E27FC236}">
                  <a16:creationId xmlns:a16="http://schemas.microsoft.com/office/drawing/2014/main" id="{AD7FF702-0671-E987-FA86-344613965F61}"/>
                </a:ext>
              </a:extLst>
            </p:cNvPr>
            <p:cNvSpPr txBox="1"/>
            <p:nvPr/>
          </p:nvSpPr>
          <p:spPr>
            <a:xfrm>
              <a:off x="469134" y="1763615"/>
              <a:ext cx="5977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rgbClr val="202122"/>
                  </a:solidFill>
                  <a:latin typeface="Avenir Next LT Pro"/>
                </a:rPr>
                <a:t>Overview of Data</a:t>
              </a:r>
              <a:endParaRPr lang="en-AU" sz="2400" b="1"/>
            </a:p>
          </p:txBody>
        </p:sp>
        <p:pic>
          <p:nvPicPr>
            <p:cNvPr id="5124" name="Picture 2" descr="8,900+ Pharmacy Counter Stock Photos, Pictures &amp; Royalty-Free Images -  iStock | Pharmacy shelves, Pharmacy, Pharmacist">
              <a:extLst>
                <a:ext uri="{FF2B5EF4-FFF2-40B4-BE49-F238E27FC236}">
                  <a16:creationId xmlns:a16="http://schemas.microsoft.com/office/drawing/2014/main" id="{2B0E58E4-89B3-B2BE-9A1C-1C919368E5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colorTemperature colorTemp="47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51" b="21089"/>
            <a:stretch/>
          </p:blipFill>
          <p:spPr bwMode="auto">
            <a:xfrm>
              <a:off x="0" y="0"/>
              <a:ext cx="12227025" cy="2277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25" name="Rectangle 5124">
              <a:extLst>
                <a:ext uri="{FF2B5EF4-FFF2-40B4-BE49-F238E27FC236}">
                  <a16:creationId xmlns:a16="http://schemas.microsoft.com/office/drawing/2014/main" id="{780DA164-9588-7643-C78B-EE226BF13EF4}"/>
                </a:ext>
              </a:extLst>
            </p:cNvPr>
            <p:cNvSpPr/>
            <p:nvPr/>
          </p:nvSpPr>
          <p:spPr>
            <a:xfrm>
              <a:off x="0" y="0"/>
              <a:ext cx="12192000" cy="2277781"/>
            </a:xfrm>
            <a:prstGeom prst="rect">
              <a:avLst/>
            </a:prstGeom>
            <a:solidFill>
              <a:schemeClr val="tx2">
                <a:lumMod val="90000"/>
                <a:lumOff val="1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26" name="TextBox 5125">
              <a:extLst>
                <a:ext uri="{FF2B5EF4-FFF2-40B4-BE49-F238E27FC236}">
                  <a16:creationId xmlns:a16="http://schemas.microsoft.com/office/drawing/2014/main" id="{708F2B1D-6D47-B223-B6C2-A06800760A2C}"/>
                </a:ext>
              </a:extLst>
            </p:cNvPr>
            <p:cNvSpPr txBox="1"/>
            <p:nvPr/>
          </p:nvSpPr>
          <p:spPr>
            <a:xfrm>
              <a:off x="2148345" y="747952"/>
              <a:ext cx="89463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  <a:endParaRPr lang="en-AU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27" name="Straight Connector 5126">
              <a:extLst>
                <a:ext uri="{FF2B5EF4-FFF2-40B4-BE49-F238E27FC236}">
                  <a16:creationId xmlns:a16="http://schemas.microsoft.com/office/drawing/2014/main" id="{9779E3A3-3A8D-5D79-8C0B-91C7449E7A10}"/>
                </a:ext>
              </a:extLst>
            </p:cNvPr>
            <p:cNvCxnSpPr/>
            <p:nvPr/>
          </p:nvCxnSpPr>
          <p:spPr>
            <a:xfrm>
              <a:off x="837744" y="546640"/>
              <a:ext cx="34724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28" name="Title 1">
              <a:extLst>
                <a:ext uri="{FF2B5EF4-FFF2-40B4-BE49-F238E27FC236}">
                  <a16:creationId xmlns:a16="http://schemas.microsoft.com/office/drawing/2014/main" id="{D726B8D9-CF83-9175-F7A5-6C3F6F8D8E2C}"/>
                </a:ext>
              </a:extLst>
            </p:cNvPr>
            <p:cNvSpPr txBox="1">
              <a:spLocks/>
            </p:cNvSpPr>
            <p:nvPr/>
          </p:nvSpPr>
          <p:spPr>
            <a:xfrm>
              <a:off x="469134" y="1095959"/>
              <a:ext cx="1501140" cy="6676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lephant Pro" panose="00000500000000000000" pitchFamily="2" charset="0"/>
                  <a:ea typeface="BIZ UDPGothic" panose="020B0400000000000000" pitchFamily="34" charset="-128"/>
                  <a:cs typeface="Arial"/>
                </a:rPr>
                <a:t>06</a:t>
              </a:r>
              <a:endPara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" name="Graphic 2" descr="Search Inventory with solid fill">
            <a:extLst>
              <a:ext uri="{FF2B5EF4-FFF2-40B4-BE49-F238E27FC236}">
                <a16:creationId xmlns:a16="http://schemas.microsoft.com/office/drawing/2014/main" id="{61BB70F8-F2BD-EA8D-3423-3ABFEAF99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707" y="2301153"/>
            <a:ext cx="974160" cy="9741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6E06237-6BB8-04B1-5D76-453212AA9ADF}"/>
              </a:ext>
            </a:extLst>
          </p:cNvPr>
          <p:cNvSpPr txBox="1">
            <a:spLocks/>
          </p:cNvSpPr>
          <p:nvPr/>
        </p:nvSpPr>
        <p:spPr>
          <a:xfrm>
            <a:off x="1836917" y="2454405"/>
            <a:ext cx="2796733" cy="667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>
                <a:latin typeface="Arial"/>
                <a:cs typeface="Arial"/>
              </a:rPr>
              <a:t>Our Findings</a:t>
            </a:r>
            <a:endParaRPr lang="en-AU" sz="3200" b="1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62286-DE54-A547-8D04-3F4CCA98F6D5}"/>
              </a:ext>
            </a:extLst>
          </p:cNvPr>
          <p:cNvSpPr txBox="1"/>
          <p:nvPr/>
        </p:nvSpPr>
        <p:spPr>
          <a:xfrm>
            <a:off x="308593" y="3548769"/>
            <a:ext cx="41789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Exploratory Data Analysis (EDA)</a:t>
            </a:r>
            <a:endParaRPr lang="en-AU" sz="2000" b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2033-CF11-5976-9003-3B84112F57DF}"/>
              </a:ext>
            </a:extLst>
          </p:cNvPr>
          <p:cNvSpPr txBox="1"/>
          <p:nvPr/>
        </p:nvSpPr>
        <p:spPr>
          <a:xfrm>
            <a:off x="4884003" y="3552118"/>
            <a:ext cx="2459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Features Selection</a:t>
            </a:r>
            <a:endParaRPr lang="en-AU" sz="2000" b="1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DD2B3-DAB5-2B2E-5652-E8E9DAFE0258}"/>
              </a:ext>
            </a:extLst>
          </p:cNvPr>
          <p:cNvSpPr txBox="1"/>
          <p:nvPr/>
        </p:nvSpPr>
        <p:spPr>
          <a:xfrm>
            <a:off x="8660576" y="3495709"/>
            <a:ext cx="2719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  <a:endParaRPr lang="en-AU" sz="2000" b="1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2510D5-94EB-7C43-8530-42E777371484}"/>
              </a:ext>
            </a:extLst>
          </p:cNvPr>
          <p:cNvSpPr/>
          <p:nvPr/>
        </p:nvSpPr>
        <p:spPr>
          <a:xfrm>
            <a:off x="453506" y="4082500"/>
            <a:ext cx="3725603" cy="25780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F21ADA0-83A4-1827-7543-0F68F222E156}"/>
              </a:ext>
            </a:extLst>
          </p:cNvPr>
          <p:cNvSpPr/>
          <p:nvPr/>
        </p:nvSpPr>
        <p:spPr>
          <a:xfrm>
            <a:off x="4487536" y="4082501"/>
            <a:ext cx="3773873" cy="25780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DA36E0-6B0C-1D3C-B829-288EC9002D4B}"/>
              </a:ext>
            </a:extLst>
          </p:cNvPr>
          <p:cNvSpPr/>
          <p:nvPr/>
        </p:nvSpPr>
        <p:spPr>
          <a:xfrm>
            <a:off x="8660575" y="4082500"/>
            <a:ext cx="3218743" cy="2578099"/>
          </a:xfrm>
          <a:prstGeom prst="roundRect">
            <a:avLst/>
          </a:prstGeom>
          <a:solidFill>
            <a:srgbClr val="E8EEA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D4AC3F-23CE-03F8-B8BB-474576C81F0F}"/>
              </a:ext>
            </a:extLst>
          </p:cNvPr>
          <p:cNvSpPr txBox="1">
            <a:spLocks/>
          </p:cNvSpPr>
          <p:nvPr/>
        </p:nvSpPr>
        <p:spPr>
          <a:xfrm>
            <a:off x="1687136" y="4489949"/>
            <a:ext cx="2311095" cy="809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/>
              <a:t>Sales peaked in </a:t>
            </a:r>
            <a:r>
              <a:rPr lang="en-US" sz="1800" b="1"/>
              <a:t>Dec 2013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B5ACC5-EAD2-AECC-B69F-32DD5B36C733}"/>
              </a:ext>
            </a:extLst>
          </p:cNvPr>
          <p:cNvSpPr txBox="1">
            <a:spLocks/>
          </p:cNvSpPr>
          <p:nvPr/>
        </p:nvSpPr>
        <p:spPr>
          <a:xfrm>
            <a:off x="1625750" y="5626178"/>
            <a:ext cx="2304843" cy="1502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i="1"/>
              <a:t>Monday </a:t>
            </a:r>
            <a:r>
              <a:rPr lang="en-US" sz="1800"/>
              <a:t>has the highest median sales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/>
          </a:p>
        </p:txBody>
      </p:sp>
      <p:pic>
        <p:nvPicPr>
          <p:cNvPr id="13" name="Picture 8" descr="December 25 - Free christmas icons">
            <a:extLst>
              <a:ext uri="{FF2B5EF4-FFF2-40B4-BE49-F238E27FC236}">
                <a16:creationId xmlns:a16="http://schemas.microsoft.com/office/drawing/2014/main" id="{051E2939-38D9-B062-FA43-FE92614B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7" y="4390361"/>
            <a:ext cx="754951" cy="75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Monday - Free time and date icons">
            <a:extLst>
              <a:ext uri="{FF2B5EF4-FFF2-40B4-BE49-F238E27FC236}">
                <a16:creationId xmlns:a16="http://schemas.microsoft.com/office/drawing/2014/main" id="{91E51AAF-0866-ED84-D416-859E2C30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1" y="5368454"/>
            <a:ext cx="1069001" cy="10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82DADC3-78B4-0126-E0D7-14C14385B195}"/>
              </a:ext>
            </a:extLst>
          </p:cNvPr>
          <p:cNvSpPr txBox="1">
            <a:spLocks/>
          </p:cNvSpPr>
          <p:nvPr/>
        </p:nvSpPr>
        <p:spPr>
          <a:xfrm>
            <a:off x="4811378" y="4467969"/>
            <a:ext cx="2126121" cy="400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i="1">
                <a:solidFill>
                  <a:schemeClr val="accent6">
                    <a:lumMod val="50000"/>
                  </a:schemeClr>
                </a:solidFill>
              </a:rPr>
              <a:t>Key factors:</a:t>
            </a: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356CEF-62AE-DA94-A242-360808799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3480" y="4998355"/>
            <a:ext cx="639057" cy="6390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71D62E-AEFA-5C3F-483C-C227C72D2D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70" b="93656" l="2299" r="95402">
                        <a14:foregroundMark x1="27011" y1="38369" x2="27011" y2="38369"/>
                        <a14:foregroundMark x1="45690" y1="93656" x2="45690" y2="93656"/>
                        <a14:foregroundMark x1="45690" y1="50755" x2="45690" y2="50755"/>
                        <a14:foregroundMark x1="41092" y1="35952" x2="41092" y2="35952"/>
                        <a14:foregroundMark x1="40517" y1="14199" x2="40517" y2="14199"/>
                        <a14:foregroundMark x1="15230" y1="71903" x2="15230" y2="71903"/>
                        <a14:foregroundMark x1="3448" y1="75831" x2="3448" y2="75831"/>
                        <a14:foregroundMark x1="2586" y1="75831" x2="2586" y2="75831"/>
                        <a14:foregroundMark x1="71552" y1="70997" x2="71552" y2="70997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88793" y1="54079" x2="88793" y2="54079"/>
                        <a14:foregroundMark x1="67241" y1="39879" x2="67241" y2="39879"/>
                        <a14:foregroundMark x1="87069" y1="57704" x2="87069" y2="57704"/>
                        <a14:foregroundMark x1="87069" y1="57704" x2="87069" y2="57704"/>
                        <a14:foregroundMark x1="95402" y1="62538" x2="95402" y2="62538"/>
                        <a14:foregroundMark x1="84195" y1="34441" x2="84195" y2="344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9819" y="5027983"/>
            <a:ext cx="584187" cy="555649"/>
          </a:xfrm>
          <a:prstGeom prst="rect">
            <a:avLst/>
          </a:prstGeom>
        </p:spPr>
      </p:pic>
      <p:pic>
        <p:nvPicPr>
          <p:cNvPr id="18" name="Picture 6" descr="Promo Images – Browse 1,081,510 Stock Photos, Vectors, and Video | Adobe  Stock">
            <a:extLst>
              <a:ext uri="{FF2B5EF4-FFF2-40B4-BE49-F238E27FC236}">
                <a16:creationId xmlns:a16="http://schemas.microsoft.com/office/drawing/2014/main" id="{939D743B-CDD5-8ABD-F140-6ABB06984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4625" r="47549">
                        <a14:foregroundMark x1="8141" y1="51389" x2="8141" y2="51389"/>
                        <a14:foregroundMark x1="8141" y1="51389" x2="8141" y2="51389"/>
                        <a14:foregroundMark x1="15726" y1="39167" x2="15726" y2="39167"/>
                        <a14:foregroundMark x1="15726" y1="39167" x2="15726" y2="39167"/>
                        <a14:foregroundMark x1="11471" y1="52500" x2="11471" y2="52500"/>
                        <a14:foregroundMark x1="16836" y1="48611" x2="16836" y2="48611"/>
                        <a14:foregroundMark x1="23959" y1="53333" x2="23959" y2="53333"/>
                        <a14:foregroundMark x1="26549" y1="52222" x2="26549" y2="52222"/>
                        <a14:foregroundMark x1="26549" y1="50278" x2="26549" y2="50278"/>
                        <a14:foregroundMark x1="26642" y1="48889" x2="26642" y2="48889"/>
                        <a14:foregroundMark x1="29047" y1="42778" x2="29047" y2="42778"/>
                        <a14:foregroundMark x1="39223" y1="45833" x2="39223" y2="45833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47549" y1="61389" x2="47549" y2="61389"/>
                        <a14:foregroundMark x1="4625" y1="30000" x2="4625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5829530" y="5072111"/>
            <a:ext cx="918112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9704A07-2767-FAD5-22D5-FA9794DF273E}"/>
              </a:ext>
            </a:extLst>
          </p:cNvPr>
          <p:cNvSpPr txBox="1">
            <a:spLocks/>
          </p:cNvSpPr>
          <p:nvPr/>
        </p:nvSpPr>
        <p:spPr>
          <a:xfrm>
            <a:off x="4811378" y="5919390"/>
            <a:ext cx="1018152" cy="390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i="1">
                <a:solidFill>
                  <a:schemeClr val="accent6">
                    <a:lumMod val="50000"/>
                  </a:schemeClr>
                </a:solidFill>
              </a:rPr>
              <a:t>Open</a:t>
            </a: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7E8EAC8-6F43-1EAA-73C1-061630633BA4}"/>
              </a:ext>
            </a:extLst>
          </p:cNvPr>
          <p:cNvSpPr txBox="1">
            <a:spLocks/>
          </p:cNvSpPr>
          <p:nvPr/>
        </p:nvSpPr>
        <p:spPr>
          <a:xfrm>
            <a:off x="6735903" y="5891517"/>
            <a:ext cx="1345030" cy="390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i="1">
                <a:solidFill>
                  <a:schemeClr val="accent6">
                    <a:lumMod val="50000"/>
                  </a:schemeClr>
                </a:solidFill>
              </a:rPr>
              <a:t>Customer</a:t>
            </a: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1A756E4-EBE6-C966-6F58-A90785031DF3}"/>
              </a:ext>
            </a:extLst>
          </p:cNvPr>
          <p:cNvSpPr txBox="1">
            <a:spLocks/>
          </p:cNvSpPr>
          <p:nvPr/>
        </p:nvSpPr>
        <p:spPr>
          <a:xfrm>
            <a:off x="5817791" y="5898861"/>
            <a:ext cx="1018152" cy="390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i="1">
                <a:solidFill>
                  <a:schemeClr val="accent6">
                    <a:lumMod val="50000"/>
                  </a:schemeClr>
                </a:solidFill>
              </a:rPr>
              <a:t>Promo</a:t>
            </a: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3E6CB4-6261-442C-0875-2EED2AA9FE02}"/>
              </a:ext>
            </a:extLst>
          </p:cNvPr>
          <p:cNvSpPr txBox="1">
            <a:spLocks/>
          </p:cNvSpPr>
          <p:nvPr/>
        </p:nvSpPr>
        <p:spPr>
          <a:xfrm>
            <a:off x="9101050" y="5927967"/>
            <a:ext cx="2251308" cy="2898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accent2">
                    <a:lumMod val="50000"/>
                  </a:schemeClr>
                </a:solidFill>
              </a:rPr>
              <a:t>Stacking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3" name="Picture 8" descr="Stack icon - Download in SVG, PNG, ICO, ICNS">
            <a:extLst>
              <a:ext uri="{FF2B5EF4-FFF2-40B4-BE49-F238E27FC236}">
                <a16:creationId xmlns:a16="http://schemas.microsoft.com/office/drawing/2014/main" id="{A48AE517-7B2B-C313-BEF9-3DB88C693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517" y="4783708"/>
            <a:ext cx="1109553" cy="11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5A9E44A-BC11-D9A7-5F5C-2E022D9300B1}"/>
              </a:ext>
            </a:extLst>
          </p:cNvPr>
          <p:cNvSpPr txBox="1">
            <a:spLocks/>
          </p:cNvSpPr>
          <p:nvPr/>
        </p:nvSpPr>
        <p:spPr>
          <a:xfrm>
            <a:off x="8812732" y="4512330"/>
            <a:ext cx="2148618" cy="3113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>
                <a:solidFill>
                  <a:schemeClr val="accent2">
                    <a:lumMod val="50000"/>
                  </a:schemeClr>
                </a:solidFill>
              </a:rPr>
              <a:t>Best model:</a:t>
            </a:r>
          </a:p>
        </p:txBody>
      </p:sp>
    </p:spTree>
    <p:extLst>
      <p:ext uri="{BB962C8B-B14F-4D97-AF65-F5344CB8AC3E}">
        <p14:creationId xmlns:p14="http://schemas.microsoft.com/office/powerpoint/2010/main" val="15194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9" grpId="0"/>
      <p:bldP spid="20" grpId="0"/>
      <p:bldP spid="21" grpId="0"/>
      <p:bldP spid="22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B9B3C-B44D-BA88-6A14-E7437FE5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E7A2BE70-8B39-DECB-1FB1-9E98D11389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90B366F-A37B-D73A-6F40-49B1D820823C}"/>
              </a:ext>
            </a:extLst>
          </p:cNvPr>
          <p:cNvSpPr/>
          <p:nvPr/>
        </p:nvSpPr>
        <p:spPr>
          <a:xfrm flipV="1">
            <a:off x="2970701" y="3429000"/>
            <a:ext cx="1363841" cy="3026720"/>
          </a:xfrm>
          <a:custGeom>
            <a:avLst/>
            <a:gdLst>
              <a:gd name="connsiteX0" fmla="*/ 736886 w 1363841"/>
              <a:gd name="connsiteY0" fmla="*/ 2915482 h 3026720"/>
              <a:gd name="connsiteX1" fmla="*/ 1363839 w 1363841"/>
              <a:gd name="connsiteY1" fmla="*/ 1878719 h 3026720"/>
              <a:gd name="connsiteX2" fmla="*/ 1363839 w 1363841"/>
              <a:gd name="connsiteY2" fmla="*/ 1708460 h 3026720"/>
              <a:gd name="connsiteX3" fmla="*/ 1363841 w 1363841"/>
              <a:gd name="connsiteY3" fmla="*/ 1708460 h 3026720"/>
              <a:gd name="connsiteX4" fmla="*/ 1363841 w 1363841"/>
              <a:gd name="connsiteY4" fmla="*/ 0 h 3026720"/>
              <a:gd name="connsiteX5" fmla="*/ 988492 w 1363841"/>
              <a:gd name="connsiteY5" fmla="*/ 475894 h 3026720"/>
              <a:gd name="connsiteX6" fmla="*/ 0 w 1363841"/>
              <a:gd name="connsiteY6" fmla="*/ 475894 h 3026720"/>
              <a:gd name="connsiteX7" fmla="*/ 0 w 1363841"/>
              <a:gd name="connsiteY7" fmla="*/ 1717429 h 3026720"/>
              <a:gd name="connsiteX8" fmla="*/ 1 w 1363841"/>
              <a:gd name="connsiteY8" fmla="*/ 1717429 h 3026720"/>
              <a:gd name="connsiteX9" fmla="*/ 1 w 1363841"/>
              <a:gd name="connsiteY9" fmla="*/ 475896 h 3026720"/>
              <a:gd name="connsiteX10" fmla="*/ 988491 w 1363841"/>
              <a:gd name="connsiteY10" fmla="*/ 475896 h 3026720"/>
              <a:gd name="connsiteX11" fmla="*/ 17131 w 1363841"/>
              <a:gd name="connsiteY11" fmla="*/ 1707457 h 3026720"/>
              <a:gd name="connsiteX12" fmla="*/ 13377 w 1363841"/>
              <a:gd name="connsiteY12" fmla="*/ 1710889 h 3026720"/>
              <a:gd name="connsiteX13" fmla="*/ 803699 w 1363841"/>
              <a:gd name="connsiteY13" fmla="*/ 3026720 h 3026720"/>
              <a:gd name="connsiteX14" fmla="*/ 1363839 w 1363841"/>
              <a:gd name="connsiteY14" fmla="*/ 3026720 h 3026720"/>
              <a:gd name="connsiteX15" fmla="*/ 1363839 w 1363841"/>
              <a:gd name="connsiteY15" fmla="*/ 2016239 h 3026720"/>
              <a:gd name="connsiteX16" fmla="*/ 778325 w 1363841"/>
              <a:gd name="connsiteY16" fmla="*/ 2984475 h 3026720"/>
              <a:gd name="connsiteX17" fmla="*/ 0 w 1363841"/>
              <a:gd name="connsiteY17" fmla="*/ 3026720 h 3026720"/>
              <a:gd name="connsiteX18" fmla="*/ 537751 w 1363841"/>
              <a:gd name="connsiteY18" fmla="*/ 3026720 h 3026720"/>
              <a:gd name="connsiteX19" fmla="*/ 0 w 1363841"/>
              <a:gd name="connsiteY19" fmla="*/ 2131404 h 30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3841" h="3026720">
                <a:moveTo>
                  <a:pt x="736886" y="2915482"/>
                </a:moveTo>
                <a:lnTo>
                  <a:pt x="1363839" y="1878719"/>
                </a:lnTo>
                <a:lnTo>
                  <a:pt x="1363839" y="1708460"/>
                </a:lnTo>
                <a:lnTo>
                  <a:pt x="1363841" y="1708460"/>
                </a:lnTo>
                <a:lnTo>
                  <a:pt x="1363841" y="0"/>
                </a:lnTo>
                <a:lnTo>
                  <a:pt x="988492" y="475894"/>
                </a:lnTo>
                <a:lnTo>
                  <a:pt x="0" y="475894"/>
                </a:lnTo>
                <a:lnTo>
                  <a:pt x="0" y="1717429"/>
                </a:lnTo>
                <a:lnTo>
                  <a:pt x="1" y="1717429"/>
                </a:lnTo>
                <a:lnTo>
                  <a:pt x="1" y="475896"/>
                </a:lnTo>
                <a:lnTo>
                  <a:pt x="988491" y="475896"/>
                </a:lnTo>
                <a:lnTo>
                  <a:pt x="17131" y="1707457"/>
                </a:lnTo>
                <a:lnTo>
                  <a:pt x="13377" y="1710889"/>
                </a:lnTo>
                <a:close/>
                <a:moveTo>
                  <a:pt x="803699" y="3026720"/>
                </a:moveTo>
                <a:lnTo>
                  <a:pt x="1363839" y="3026720"/>
                </a:lnTo>
                <a:lnTo>
                  <a:pt x="1363839" y="2016239"/>
                </a:lnTo>
                <a:lnTo>
                  <a:pt x="778325" y="2984475"/>
                </a:lnTo>
                <a:close/>
                <a:moveTo>
                  <a:pt x="0" y="3026720"/>
                </a:moveTo>
                <a:lnTo>
                  <a:pt x="537751" y="3026720"/>
                </a:lnTo>
                <a:lnTo>
                  <a:pt x="0" y="213140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201B3EC-BA3F-78F5-C633-ECB001FACD29}"/>
              </a:ext>
            </a:extLst>
          </p:cNvPr>
          <p:cNvSpPr/>
          <p:nvPr/>
        </p:nvSpPr>
        <p:spPr>
          <a:xfrm>
            <a:off x="3002903" y="536235"/>
            <a:ext cx="1363839" cy="2626402"/>
          </a:xfrm>
          <a:custGeom>
            <a:avLst/>
            <a:gdLst>
              <a:gd name="connsiteX0" fmla="*/ 0 w 1363839"/>
              <a:gd name="connsiteY0" fmla="*/ 1791494 h 2760352"/>
              <a:gd name="connsiteX1" fmla="*/ 537751 w 1363839"/>
              <a:gd name="connsiteY1" fmla="*/ 2760352 h 2760352"/>
              <a:gd name="connsiteX2" fmla="*/ 0 w 1363839"/>
              <a:gd name="connsiteY2" fmla="*/ 2760352 h 2760352"/>
              <a:gd name="connsiteX3" fmla="*/ 1363839 w 1363839"/>
              <a:gd name="connsiteY3" fmla="*/ 1666869 h 2760352"/>
              <a:gd name="connsiteX4" fmla="*/ 1363839 w 1363839"/>
              <a:gd name="connsiteY4" fmla="*/ 2760352 h 2760352"/>
              <a:gd name="connsiteX5" fmla="*/ 803699 w 1363839"/>
              <a:gd name="connsiteY5" fmla="*/ 2760352 h 2760352"/>
              <a:gd name="connsiteX6" fmla="*/ 778325 w 1363839"/>
              <a:gd name="connsiteY6" fmla="*/ 2714637 h 2760352"/>
              <a:gd name="connsiteX7" fmla="*/ 1363839 w 1363839"/>
              <a:gd name="connsiteY7" fmla="*/ 2 h 2760352"/>
              <a:gd name="connsiteX8" fmla="*/ 1363839 w 1363839"/>
              <a:gd name="connsiteY8" fmla="*/ 1518054 h 2760352"/>
              <a:gd name="connsiteX9" fmla="*/ 736886 w 1363839"/>
              <a:gd name="connsiteY9" fmla="*/ 2639977 h 2760352"/>
              <a:gd name="connsiteX10" fmla="*/ 13377 w 1363839"/>
              <a:gd name="connsiteY10" fmla="*/ 1336438 h 2760352"/>
              <a:gd name="connsiteX11" fmla="*/ 0 w 1363839"/>
              <a:gd name="connsiteY11" fmla="*/ 0 h 2760352"/>
              <a:gd name="connsiteX12" fmla="*/ 1363839 w 1363839"/>
              <a:gd name="connsiteY12" fmla="*/ 0 h 2760352"/>
              <a:gd name="connsiteX13" fmla="*/ 1363839 w 1363839"/>
              <a:gd name="connsiteY13" fmla="*/ 2 h 2760352"/>
              <a:gd name="connsiteX14" fmla="*/ 1 w 1363839"/>
              <a:gd name="connsiteY14" fmla="*/ 2 h 2760352"/>
              <a:gd name="connsiteX15" fmla="*/ 1 w 1363839"/>
              <a:gd name="connsiteY15" fmla="*/ 1343515 h 2760352"/>
              <a:gd name="connsiteX16" fmla="*/ 0 w 1363839"/>
              <a:gd name="connsiteY16" fmla="*/ 1343515 h 276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63839" h="2760352">
                <a:moveTo>
                  <a:pt x="0" y="1791494"/>
                </a:moveTo>
                <a:lnTo>
                  <a:pt x="537751" y="2760352"/>
                </a:lnTo>
                <a:lnTo>
                  <a:pt x="0" y="2760352"/>
                </a:lnTo>
                <a:close/>
                <a:moveTo>
                  <a:pt x="1363839" y="1666869"/>
                </a:moveTo>
                <a:lnTo>
                  <a:pt x="1363839" y="2760352"/>
                </a:lnTo>
                <a:lnTo>
                  <a:pt x="803699" y="2760352"/>
                </a:lnTo>
                <a:lnTo>
                  <a:pt x="778325" y="2714637"/>
                </a:lnTo>
                <a:close/>
                <a:moveTo>
                  <a:pt x="1363839" y="2"/>
                </a:moveTo>
                <a:lnTo>
                  <a:pt x="1363839" y="1518054"/>
                </a:lnTo>
                <a:lnTo>
                  <a:pt x="736886" y="2639977"/>
                </a:lnTo>
                <a:lnTo>
                  <a:pt x="13377" y="1336438"/>
                </a:lnTo>
                <a:close/>
                <a:moveTo>
                  <a:pt x="0" y="0"/>
                </a:moveTo>
                <a:lnTo>
                  <a:pt x="1363839" y="0"/>
                </a:lnTo>
                <a:lnTo>
                  <a:pt x="1363839" y="2"/>
                </a:lnTo>
                <a:lnTo>
                  <a:pt x="1" y="2"/>
                </a:lnTo>
                <a:lnTo>
                  <a:pt x="1" y="1343515"/>
                </a:lnTo>
                <a:lnTo>
                  <a:pt x="0" y="134351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12" descr="Monday - Free time and date icons">
            <a:extLst>
              <a:ext uri="{FF2B5EF4-FFF2-40B4-BE49-F238E27FC236}">
                <a16:creationId xmlns:a16="http://schemas.microsoft.com/office/drawing/2014/main" id="{C0CF4DA7-A2EB-99A4-1730-CF025BF5A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10" y="3374120"/>
            <a:ext cx="1402713" cy="140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4254DBAC-E017-9A8C-29E0-AB8BD4127BEA}"/>
              </a:ext>
            </a:extLst>
          </p:cNvPr>
          <p:cNvSpPr/>
          <p:nvPr/>
        </p:nvSpPr>
        <p:spPr>
          <a:xfrm>
            <a:off x="410824" y="1971079"/>
            <a:ext cx="3197839" cy="2626402"/>
          </a:xfrm>
          <a:prstGeom prst="hexagon">
            <a:avLst>
              <a:gd name="adj" fmla="val 27644"/>
              <a:gd name="vf" fmla="val 11547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57CC2-E373-2468-E773-46F492C92FA4}"/>
              </a:ext>
            </a:extLst>
          </p:cNvPr>
          <p:cNvSpPr txBox="1"/>
          <p:nvPr/>
        </p:nvSpPr>
        <p:spPr>
          <a:xfrm>
            <a:off x="648104" y="2626837"/>
            <a:ext cx="2749314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Our Suggestions</a:t>
            </a:r>
            <a:endParaRPr lang="en-AU" sz="3200" b="1">
              <a:solidFill>
                <a:schemeClr val="bg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7660F89-A285-6DEE-611E-034CC3ED809A}"/>
              </a:ext>
            </a:extLst>
          </p:cNvPr>
          <p:cNvSpPr/>
          <p:nvPr/>
        </p:nvSpPr>
        <p:spPr>
          <a:xfrm>
            <a:off x="4490867" y="402285"/>
            <a:ext cx="7187989" cy="1260000"/>
          </a:xfrm>
          <a:custGeom>
            <a:avLst/>
            <a:gdLst>
              <a:gd name="connsiteX0" fmla="*/ 0 w 6962350"/>
              <a:gd name="connsiteY0" fmla="*/ 0 h 1260000"/>
              <a:gd name="connsiteX1" fmla="*/ 6332350 w 6962350"/>
              <a:gd name="connsiteY1" fmla="*/ 0 h 1260000"/>
              <a:gd name="connsiteX2" fmla="*/ 6962350 w 6962350"/>
              <a:gd name="connsiteY2" fmla="*/ 630000 h 1260000"/>
              <a:gd name="connsiteX3" fmla="*/ 6332350 w 6962350"/>
              <a:gd name="connsiteY3" fmla="*/ 1260000 h 1260000"/>
              <a:gd name="connsiteX4" fmla="*/ 0 w 6962350"/>
              <a:gd name="connsiteY4" fmla="*/ 126000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2350" h="1260000">
                <a:moveTo>
                  <a:pt x="0" y="0"/>
                </a:moveTo>
                <a:lnTo>
                  <a:pt x="6332350" y="0"/>
                </a:lnTo>
                <a:cubicBezTo>
                  <a:pt x="6680289" y="0"/>
                  <a:pt x="6962350" y="282061"/>
                  <a:pt x="6962350" y="630000"/>
                </a:cubicBezTo>
                <a:cubicBezTo>
                  <a:pt x="6962350" y="977939"/>
                  <a:pt x="6680289" y="1260000"/>
                  <a:pt x="6332350" y="1260000"/>
                </a:cubicBezTo>
                <a:lnTo>
                  <a:pt x="0" y="1260000"/>
                </a:lnTo>
                <a:close/>
              </a:path>
            </a:pathLst>
          </a:custGeom>
          <a:solidFill>
            <a:srgbClr val="A164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525DC5-AD2F-65D6-D7BA-C4B9D6A7049D}"/>
              </a:ext>
            </a:extLst>
          </p:cNvPr>
          <p:cNvSpPr/>
          <p:nvPr/>
        </p:nvSpPr>
        <p:spPr>
          <a:xfrm>
            <a:off x="10460275" y="558064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>
                <a:solidFill>
                  <a:schemeClr val="accent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F66C609-384A-A673-AE7A-EF61B689010E}"/>
              </a:ext>
            </a:extLst>
          </p:cNvPr>
          <p:cNvSpPr/>
          <p:nvPr/>
        </p:nvSpPr>
        <p:spPr>
          <a:xfrm>
            <a:off x="4455254" y="1902637"/>
            <a:ext cx="7187989" cy="1260000"/>
          </a:xfrm>
          <a:custGeom>
            <a:avLst/>
            <a:gdLst>
              <a:gd name="connsiteX0" fmla="*/ 0 w 6962350"/>
              <a:gd name="connsiteY0" fmla="*/ 0 h 1260000"/>
              <a:gd name="connsiteX1" fmla="*/ 6332350 w 6962350"/>
              <a:gd name="connsiteY1" fmla="*/ 0 h 1260000"/>
              <a:gd name="connsiteX2" fmla="*/ 6962350 w 6962350"/>
              <a:gd name="connsiteY2" fmla="*/ 630000 h 1260000"/>
              <a:gd name="connsiteX3" fmla="*/ 6332350 w 6962350"/>
              <a:gd name="connsiteY3" fmla="*/ 1260000 h 1260000"/>
              <a:gd name="connsiteX4" fmla="*/ 0 w 6962350"/>
              <a:gd name="connsiteY4" fmla="*/ 126000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2350" h="1260000">
                <a:moveTo>
                  <a:pt x="0" y="0"/>
                </a:moveTo>
                <a:lnTo>
                  <a:pt x="6332350" y="0"/>
                </a:lnTo>
                <a:cubicBezTo>
                  <a:pt x="6680289" y="0"/>
                  <a:pt x="6962350" y="282061"/>
                  <a:pt x="6962350" y="630000"/>
                </a:cubicBezTo>
                <a:cubicBezTo>
                  <a:pt x="6962350" y="977939"/>
                  <a:pt x="6680289" y="1260000"/>
                  <a:pt x="6332350" y="1260000"/>
                </a:cubicBezTo>
                <a:lnTo>
                  <a:pt x="0" y="1260000"/>
                </a:lnTo>
                <a:close/>
              </a:path>
            </a:pathLst>
          </a:custGeom>
          <a:solidFill>
            <a:srgbClr val="D39E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E69CB0E-AF5B-8370-7554-9EE284352074}"/>
              </a:ext>
            </a:extLst>
          </p:cNvPr>
          <p:cNvSpPr/>
          <p:nvPr/>
        </p:nvSpPr>
        <p:spPr>
          <a:xfrm>
            <a:off x="10466724" y="2046637"/>
            <a:ext cx="972000" cy="97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C07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8BA16B9-AAF8-43DF-9959-1F53D1C8FFC6}"/>
              </a:ext>
            </a:extLst>
          </p:cNvPr>
          <p:cNvSpPr txBox="1">
            <a:spLocks/>
          </p:cNvSpPr>
          <p:nvPr/>
        </p:nvSpPr>
        <p:spPr>
          <a:xfrm>
            <a:off x="4852005" y="742743"/>
            <a:ext cx="5614719" cy="914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the frequency for store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opening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ideally everyday.</a:t>
            </a:r>
          </a:p>
          <a:p>
            <a:pPr algn="just"/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65549E99-1B2F-1052-F637-F169E61F6B7C}"/>
              </a:ext>
            </a:extLst>
          </p:cNvPr>
          <p:cNvSpPr/>
          <p:nvPr/>
        </p:nvSpPr>
        <p:spPr>
          <a:xfrm rot="5400000">
            <a:off x="6538542" y="1351015"/>
            <a:ext cx="3021414" cy="7187989"/>
          </a:xfrm>
          <a:prstGeom prst="round2SameRect">
            <a:avLst>
              <a:gd name="adj1" fmla="val 8167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E1A3-9E56-B416-DD2C-6C6FD6E7387C}"/>
              </a:ext>
            </a:extLst>
          </p:cNvPr>
          <p:cNvSpPr txBox="1">
            <a:spLocks/>
          </p:cNvSpPr>
          <p:nvPr/>
        </p:nvSpPr>
        <p:spPr>
          <a:xfrm>
            <a:off x="4841761" y="2364699"/>
            <a:ext cx="5420445" cy="513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the frequency of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 events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E4F7677-F589-47D3-029D-DC51F25DD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316150"/>
              </p:ext>
            </p:extLst>
          </p:nvPr>
        </p:nvGraphicFramePr>
        <p:xfrm>
          <a:off x="4436511" y="3493218"/>
          <a:ext cx="7151787" cy="2486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4F4F8F0-9D80-C577-53E1-687B2EB56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294" y="5730511"/>
            <a:ext cx="478848" cy="4788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6ECB48-5141-D7FF-265F-811E0B71D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802" y="5752410"/>
            <a:ext cx="478848" cy="4788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CD96B5-E068-9955-D20B-3516C3AB5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9661" y="5740402"/>
            <a:ext cx="478848" cy="4788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B9B37A-8718-DB90-AA3D-5167F6938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447" y="5752410"/>
            <a:ext cx="478848" cy="478848"/>
          </a:xfrm>
          <a:prstGeom prst="rect">
            <a:avLst/>
          </a:prstGeom>
        </p:spPr>
      </p:pic>
      <p:pic>
        <p:nvPicPr>
          <p:cNvPr id="24" name="Picture 6" descr="Promo Images – Browse 1,081,510 Stock Photos, Vectors, and Video | Adobe  Stock">
            <a:extLst>
              <a:ext uri="{FF2B5EF4-FFF2-40B4-BE49-F238E27FC236}">
                <a16:creationId xmlns:a16="http://schemas.microsoft.com/office/drawing/2014/main" id="{540FA3A4-D17B-F2A5-C1E5-39AC0ACF8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25" r="47549">
                        <a14:foregroundMark x1="8141" y1="51389" x2="8141" y2="51389"/>
                        <a14:foregroundMark x1="8141" y1="51389" x2="8141" y2="51389"/>
                        <a14:foregroundMark x1="15726" y1="39167" x2="15726" y2="39167"/>
                        <a14:foregroundMark x1="15726" y1="39167" x2="15726" y2="39167"/>
                        <a14:foregroundMark x1="11471" y1="52500" x2="11471" y2="52500"/>
                        <a14:foregroundMark x1="16836" y1="48611" x2="16836" y2="48611"/>
                        <a14:foregroundMark x1="23959" y1="53333" x2="23959" y2="53333"/>
                        <a14:foregroundMark x1="26549" y1="52222" x2="26549" y2="52222"/>
                        <a14:foregroundMark x1="26549" y1="50278" x2="26549" y2="50278"/>
                        <a14:foregroundMark x1="26642" y1="48889" x2="26642" y2="48889"/>
                        <a14:foregroundMark x1="29047" y1="42778" x2="29047" y2="42778"/>
                        <a14:foregroundMark x1="39223" y1="45833" x2="39223" y2="45833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47549" y1="61389" x2="47549" y2="61389"/>
                        <a14:foregroundMark x1="4625" y1="30000" x2="4625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5904638" y="4075476"/>
            <a:ext cx="751804" cy="4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Promo Images – Browse 1,081,510 Stock Photos, Vectors, and Video | Adobe  Stock">
            <a:extLst>
              <a:ext uri="{FF2B5EF4-FFF2-40B4-BE49-F238E27FC236}">
                <a16:creationId xmlns:a16="http://schemas.microsoft.com/office/drawing/2014/main" id="{C778541C-CCCD-3CBE-872D-437D80A53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25" r="47549">
                        <a14:foregroundMark x1="8141" y1="51389" x2="8141" y2="51389"/>
                        <a14:foregroundMark x1="8141" y1="51389" x2="8141" y2="51389"/>
                        <a14:foregroundMark x1="15726" y1="39167" x2="15726" y2="39167"/>
                        <a14:foregroundMark x1="15726" y1="39167" x2="15726" y2="39167"/>
                        <a14:foregroundMark x1="11471" y1="52500" x2="11471" y2="52500"/>
                        <a14:foregroundMark x1="16836" y1="48611" x2="16836" y2="48611"/>
                        <a14:foregroundMark x1="23959" y1="53333" x2="23959" y2="53333"/>
                        <a14:foregroundMark x1="26549" y1="52222" x2="26549" y2="52222"/>
                        <a14:foregroundMark x1="26549" y1="50278" x2="26549" y2="50278"/>
                        <a14:foregroundMark x1="26642" y1="48889" x2="26642" y2="48889"/>
                        <a14:foregroundMark x1="29047" y1="42778" x2="29047" y2="42778"/>
                        <a14:foregroundMark x1="39223" y1="45833" x2="39223" y2="45833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15541" y1="28889" x2="15541" y2="28889"/>
                        <a14:foregroundMark x1="47549" y1="61389" x2="47549" y2="61389"/>
                        <a14:foregroundMark x1="4625" y1="30000" x2="4625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14"/>
          <a:stretch/>
        </p:blipFill>
        <p:spPr bwMode="auto">
          <a:xfrm>
            <a:off x="9216787" y="4118632"/>
            <a:ext cx="751804" cy="4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020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2" grpId="0"/>
      <p:bldP spid="3" grpId="0"/>
      <p:bldGraphic spid="2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EE572-A9B4-58CE-58B2-E5B9C784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FCDB0A-7C93-181D-4533-04970B4BB449}"/>
              </a:ext>
            </a:extLst>
          </p:cNvPr>
          <p:cNvSpPr/>
          <p:nvPr/>
        </p:nvSpPr>
        <p:spPr>
          <a:xfrm>
            <a:off x="0" y="2271426"/>
            <a:ext cx="12192000" cy="4586573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store front with a sign&#10;&#10;Description automatically generated">
            <a:extLst>
              <a:ext uri="{FF2B5EF4-FFF2-40B4-BE49-F238E27FC236}">
                <a16:creationId xmlns:a16="http://schemas.microsoft.com/office/drawing/2014/main" id="{337275D6-AC3A-767E-7EDF-FA083F308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6"/>
                    </a14:imgEffect>
                  </a14:imgLayer>
                </a14:imgProps>
              </a:ext>
            </a:extLst>
          </a:blip>
          <a:srcRect l="-24" t="8036" r="201" b="24141"/>
          <a:stretch/>
        </p:blipFill>
        <p:spPr>
          <a:xfrm>
            <a:off x="0" y="-2"/>
            <a:ext cx="12192000" cy="2271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CA299B-1563-7127-A3AF-BBAC6546D0CB}"/>
              </a:ext>
            </a:extLst>
          </p:cNvPr>
          <p:cNvSpPr/>
          <p:nvPr/>
        </p:nvSpPr>
        <p:spPr>
          <a:xfrm>
            <a:off x="0" y="-2"/>
            <a:ext cx="12192000" cy="2271428"/>
          </a:xfrm>
          <a:prstGeom prst="rect">
            <a:avLst/>
          </a:prstGeom>
          <a:solidFill>
            <a:schemeClr val="tx2">
              <a:lumMod val="90000"/>
              <a:lumOff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D69E2-F074-8E4B-68F1-D6A90F31B14C}"/>
              </a:ext>
            </a:extLst>
          </p:cNvPr>
          <p:cNvSpPr txBox="1"/>
          <p:nvPr/>
        </p:nvSpPr>
        <p:spPr>
          <a:xfrm>
            <a:off x="2148345" y="741597"/>
            <a:ext cx="63983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AU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936ACC-223B-0D0C-C910-954B7B0AC3D7}"/>
              </a:ext>
            </a:extLst>
          </p:cNvPr>
          <p:cNvCxnSpPr/>
          <p:nvPr/>
        </p:nvCxnSpPr>
        <p:spPr>
          <a:xfrm>
            <a:off x="837744" y="540285"/>
            <a:ext cx="347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B0882810-3689-7EF3-C661-F9EDF4810256}"/>
              </a:ext>
            </a:extLst>
          </p:cNvPr>
          <p:cNvSpPr txBox="1">
            <a:spLocks/>
          </p:cNvSpPr>
          <p:nvPr/>
        </p:nvSpPr>
        <p:spPr>
          <a:xfrm>
            <a:off x="469134" y="1089604"/>
            <a:ext cx="1501140" cy="66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/>
              </a:rPr>
              <a:t>01</a:t>
            </a:r>
            <a:endParaRPr lang="en-AU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 Pro" panose="00000500000000000000" pitchFamily="2" charset="0"/>
              <a:ea typeface="BIZ UDP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205013-1D15-F02E-8A62-B406D0B07B0A}"/>
              </a:ext>
            </a:extLst>
          </p:cNvPr>
          <p:cNvSpPr txBox="1"/>
          <p:nvPr/>
        </p:nvSpPr>
        <p:spPr>
          <a:xfrm>
            <a:off x="469134" y="2624826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Their desire</a:t>
            </a:r>
            <a:endParaRPr lang="en-AU" sz="2400" b="1"/>
          </a:p>
        </p:txBody>
      </p:sp>
      <p:pic>
        <p:nvPicPr>
          <p:cNvPr id="3107" name="Graphic 3106" descr="Comment Important with solid fill">
            <a:extLst>
              <a:ext uri="{FF2B5EF4-FFF2-40B4-BE49-F238E27FC236}">
                <a16:creationId xmlns:a16="http://schemas.microsoft.com/office/drawing/2014/main" id="{347968FC-505B-2671-8CFB-0A186C3C8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408" y="3540915"/>
            <a:ext cx="1320615" cy="1320615"/>
          </a:xfrm>
          <a:prstGeom prst="rect">
            <a:avLst/>
          </a:prstGeom>
        </p:spPr>
      </p:pic>
      <p:sp>
        <p:nvSpPr>
          <p:cNvPr id="3108" name="TextBox 3107">
            <a:extLst>
              <a:ext uri="{FF2B5EF4-FFF2-40B4-BE49-F238E27FC236}">
                <a16:creationId xmlns:a16="http://schemas.microsoft.com/office/drawing/2014/main" id="{83356901-0309-8647-337A-75583BCC810D}"/>
              </a:ext>
            </a:extLst>
          </p:cNvPr>
          <p:cNvSpPr txBox="1"/>
          <p:nvPr/>
        </p:nvSpPr>
        <p:spPr>
          <a:xfrm>
            <a:off x="3015896" y="3329955"/>
            <a:ext cx="7554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/>
              <a:t>Understand and forecast trends</a:t>
            </a:r>
            <a:endParaRPr lang="en-AU" sz="4000" b="1"/>
          </a:p>
        </p:txBody>
      </p:sp>
      <p:sp>
        <p:nvSpPr>
          <p:cNvPr id="3109" name="TextBox 3108">
            <a:extLst>
              <a:ext uri="{FF2B5EF4-FFF2-40B4-BE49-F238E27FC236}">
                <a16:creationId xmlns:a16="http://schemas.microsoft.com/office/drawing/2014/main" id="{C5D99F24-76BB-2CD8-FCCA-8F3AED7CE379}"/>
              </a:ext>
            </a:extLst>
          </p:cNvPr>
          <p:cNvSpPr txBox="1"/>
          <p:nvPr/>
        </p:nvSpPr>
        <p:spPr>
          <a:xfrm>
            <a:off x="2990438" y="4261366"/>
            <a:ext cx="75544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/>
              <a:t>As a consumer-facing business, sales are a major indicator of customer satisfaction and effective business management. By understanding and forecasting sales trends, store managers can better plan resources and meet customer demands.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01F936-1DBE-E540-5A9C-A88591E7A6FF}"/>
              </a:ext>
            </a:extLst>
          </p:cNvPr>
          <p:cNvSpPr txBox="1"/>
          <p:nvPr/>
        </p:nvSpPr>
        <p:spPr>
          <a:xfrm>
            <a:off x="12332902" y="2624826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Research questions</a:t>
            </a:r>
            <a:endParaRPr lang="en-AU" sz="2400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084A3D-F163-929A-59F7-9599463502E6}"/>
              </a:ext>
            </a:extLst>
          </p:cNvPr>
          <p:cNvSpPr/>
          <p:nvPr/>
        </p:nvSpPr>
        <p:spPr>
          <a:xfrm>
            <a:off x="12701512" y="3871774"/>
            <a:ext cx="1477193" cy="496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bg1"/>
                </a:solidFill>
                <a:latin typeface="Wide Latin" panose="020A0A07050505020404" pitchFamily="18" charset="0"/>
              </a:rPr>
              <a:t>1</a:t>
            </a:r>
            <a:endParaRPr lang="en-AU">
              <a:solidFill>
                <a:schemeClr val="bg1"/>
              </a:solidFill>
              <a:latin typeface="Wide Latin" panose="020A0A07050505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1DE17-4333-CBBB-213A-83A7DE905D36}"/>
              </a:ext>
            </a:extLst>
          </p:cNvPr>
          <p:cNvSpPr/>
          <p:nvPr/>
        </p:nvSpPr>
        <p:spPr>
          <a:xfrm>
            <a:off x="12701511" y="5622726"/>
            <a:ext cx="1477193" cy="49692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bg1"/>
                </a:solidFill>
                <a:latin typeface="Wide Latin" panose="020A0A07050505020404" pitchFamily="18" charset="0"/>
              </a:rPr>
              <a:t>2</a:t>
            </a:r>
            <a:endParaRPr lang="en-AU">
              <a:solidFill>
                <a:schemeClr val="bg1"/>
              </a:solidFill>
              <a:latin typeface="Wide Latin" panose="020A0A070505050204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9B00CD-ACAD-C789-618C-770F24A2AD9B}"/>
              </a:ext>
            </a:extLst>
          </p:cNvPr>
          <p:cNvSpPr/>
          <p:nvPr/>
        </p:nvSpPr>
        <p:spPr>
          <a:xfrm>
            <a:off x="4201798" y="2397393"/>
            <a:ext cx="3348127" cy="1366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B8F227-0199-5A2C-940E-DC23B31CD281}"/>
              </a:ext>
            </a:extLst>
          </p:cNvPr>
          <p:cNvSpPr/>
          <p:nvPr/>
        </p:nvSpPr>
        <p:spPr>
          <a:xfrm>
            <a:off x="5338574" y="2432733"/>
            <a:ext cx="1013839" cy="73737"/>
          </a:xfrm>
          <a:prstGeom prst="roundRect">
            <a:avLst>
              <a:gd name="adj" fmla="val 50000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" name="Graphic 26" descr="Map with pin with solid fill">
            <a:extLst>
              <a:ext uri="{FF2B5EF4-FFF2-40B4-BE49-F238E27FC236}">
                <a16:creationId xmlns:a16="http://schemas.microsoft.com/office/drawing/2014/main" id="{66C451D7-DDEA-8F65-0DB8-90BA2CE6A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0025645" y="3418983"/>
            <a:ext cx="992026" cy="9920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441B8AD-8D03-1014-5023-D8DA223BD9BB}"/>
              </a:ext>
            </a:extLst>
          </p:cNvPr>
          <p:cNvSpPr txBox="1"/>
          <p:nvPr/>
        </p:nvSpPr>
        <p:spPr>
          <a:xfrm>
            <a:off x="-10516906" y="4392993"/>
            <a:ext cx="1974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202122"/>
                </a:solidFill>
                <a:latin typeface="Avenir Next LT Pro"/>
              </a:rPr>
              <a:t>Foundation</a:t>
            </a:r>
            <a:endParaRPr lang="en-AU" sz="24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AD5B7E-4C82-7B38-5CDC-5FE214D70DED}"/>
              </a:ext>
            </a:extLst>
          </p:cNvPr>
          <p:cNvSpPr txBox="1"/>
          <p:nvPr/>
        </p:nvSpPr>
        <p:spPr>
          <a:xfrm>
            <a:off x="-11037553" y="5226074"/>
            <a:ext cx="3015843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/>
              <a:t>Rossmann is one of the largest drug store chains in Europe. B</a:t>
            </a:r>
            <a:r>
              <a:rPr lang="en-MY" sz="1400" err="1"/>
              <a:t>ased</a:t>
            </a:r>
            <a:r>
              <a:rPr lang="en-MY" sz="1400"/>
              <a:t> in Germany, it</a:t>
            </a:r>
            <a:r>
              <a:rPr lang="en-US" sz="1400"/>
              <a:t> was founded in the year of 1972.</a:t>
            </a:r>
            <a:endParaRPr lang="en-AU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A98CA8-A722-2AC4-65F1-A3768D06BC3A}"/>
              </a:ext>
            </a:extLst>
          </p:cNvPr>
          <p:cNvSpPr txBox="1"/>
          <p:nvPr/>
        </p:nvSpPr>
        <p:spPr>
          <a:xfrm>
            <a:off x="-3101366" y="5149417"/>
            <a:ext cx="3016800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/>
              <a:t>With over 4,000 stores, Rossmann focuses on providing affordable, quality products to customers primarily in European countries.</a:t>
            </a:r>
            <a:endParaRPr lang="en-AU" sz="140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F81E85-7C28-3459-777B-4C95AD233178}"/>
              </a:ext>
            </a:extLst>
          </p:cNvPr>
          <p:cNvCxnSpPr>
            <a:cxnSpLocks/>
          </p:cNvCxnSpPr>
          <p:nvPr/>
        </p:nvCxnSpPr>
        <p:spPr>
          <a:xfrm>
            <a:off x="-9831031" y="4880908"/>
            <a:ext cx="60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0A241B1-7265-6E50-4632-23743C22B43A}"/>
              </a:ext>
            </a:extLst>
          </p:cNvPr>
          <p:cNvSpPr txBox="1"/>
          <p:nvPr/>
        </p:nvSpPr>
        <p:spPr>
          <a:xfrm>
            <a:off x="-7066206" y="4410728"/>
            <a:ext cx="334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202122"/>
                </a:solidFill>
                <a:latin typeface="Avenir Next LT Pro"/>
              </a:rPr>
              <a:t>Product</a:t>
            </a:r>
            <a:endParaRPr lang="en-AU" sz="240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EBCD53-F202-433E-D475-D12C86576DDF}"/>
              </a:ext>
            </a:extLst>
          </p:cNvPr>
          <p:cNvSpPr txBox="1"/>
          <p:nvPr/>
        </p:nvSpPr>
        <p:spPr>
          <a:xfrm>
            <a:off x="-6939898" y="5182842"/>
            <a:ext cx="3016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/>
              <a:t>The company offers a diverse selection of personal care, household items, and pharmaceuticals.</a:t>
            </a:r>
            <a:endParaRPr lang="en-AU" sz="14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F94A96-596D-BD60-D8A3-5ED0E7FC2469}"/>
              </a:ext>
            </a:extLst>
          </p:cNvPr>
          <p:cNvCxnSpPr>
            <a:cxnSpLocks/>
          </p:cNvCxnSpPr>
          <p:nvPr/>
        </p:nvCxnSpPr>
        <p:spPr>
          <a:xfrm>
            <a:off x="-5691876" y="4909420"/>
            <a:ext cx="60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Search Inventory with solid fill">
            <a:extLst>
              <a:ext uri="{FF2B5EF4-FFF2-40B4-BE49-F238E27FC236}">
                <a16:creationId xmlns:a16="http://schemas.microsoft.com/office/drawing/2014/main" id="{94F716D1-9DD7-8801-FFC5-27DDCCEC34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797978" y="3528254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9D1EFE3-277C-CE06-59DB-3C7C9EF73877}"/>
              </a:ext>
            </a:extLst>
          </p:cNvPr>
          <p:cNvSpPr txBox="1"/>
          <p:nvPr/>
        </p:nvSpPr>
        <p:spPr>
          <a:xfrm>
            <a:off x="-3267029" y="4419207"/>
            <a:ext cx="3348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Presence</a:t>
            </a:r>
            <a:endParaRPr lang="en-AU" sz="2400" b="1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F82112-9A36-19F3-139A-34F6BE9902C1}"/>
              </a:ext>
            </a:extLst>
          </p:cNvPr>
          <p:cNvCxnSpPr>
            <a:cxnSpLocks/>
          </p:cNvCxnSpPr>
          <p:nvPr/>
        </p:nvCxnSpPr>
        <p:spPr>
          <a:xfrm>
            <a:off x="-1894366" y="4926097"/>
            <a:ext cx="60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Earth globe: Africa and Europe with solid fill">
            <a:extLst>
              <a:ext uri="{FF2B5EF4-FFF2-40B4-BE49-F238E27FC236}">
                <a16:creationId xmlns:a16="http://schemas.microsoft.com/office/drawing/2014/main" id="{CD3822B8-4394-A0A0-4667-A250E37684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052441" y="3420225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F7F4C1-3BD2-2453-8B30-588906714DD6}"/>
              </a:ext>
            </a:extLst>
          </p:cNvPr>
          <p:cNvCxnSpPr/>
          <p:nvPr/>
        </p:nvCxnSpPr>
        <p:spPr>
          <a:xfrm>
            <a:off x="-7543800" y="3462597"/>
            <a:ext cx="0" cy="30144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9F4C6F-0369-A5DD-780F-04202C91DA12}"/>
              </a:ext>
            </a:extLst>
          </p:cNvPr>
          <p:cNvCxnSpPr/>
          <p:nvPr/>
        </p:nvCxnSpPr>
        <p:spPr>
          <a:xfrm>
            <a:off x="-3573298" y="3429000"/>
            <a:ext cx="0" cy="30144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94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5E3F-5067-A7B4-DC95-880072DDD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528D4B-62F4-A5B6-3390-2346BBA1256E}"/>
              </a:ext>
            </a:extLst>
          </p:cNvPr>
          <p:cNvSpPr/>
          <p:nvPr/>
        </p:nvSpPr>
        <p:spPr>
          <a:xfrm>
            <a:off x="0" y="2271426"/>
            <a:ext cx="12192000" cy="4586573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store front with a sign&#10;&#10;Description automatically generated">
            <a:extLst>
              <a:ext uri="{FF2B5EF4-FFF2-40B4-BE49-F238E27FC236}">
                <a16:creationId xmlns:a16="http://schemas.microsoft.com/office/drawing/2014/main" id="{031BF6FD-2B49-6AE7-3825-95B8149E4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6"/>
                    </a14:imgEffect>
                  </a14:imgLayer>
                </a14:imgProps>
              </a:ext>
            </a:extLst>
          </a:blip>
          <a:srcRect l="-24" t="8036" r="201" b="24141"/>
          <a:stretch/>
        </p:blipFill>
        <p:spPr>
          <a:xfrm>
            <a:off x="0" y="-2"/>
            <a:ext cx="12192000" cy="22714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6FD647-AB0A-BE28-7177-970D8FEF5F5F}"/>
              </a:ext>
            </a:extLst>
          </p:cNvPr>
          <p:cNvSpPr/>
          <p:nvPr/>
        </p:nvSpPr>
        <p:spPr>
          <a:xfrm>
            <a:off x="0" y="-2"/>
            <a:ext cx="12192000" cy="2271428"/>
          </a:xfrm>
          <a:prstGeom prst="rect">
            <a:avLst/>
          </a:prstGeom>
          <a:solidFill>
            <a:schemeClr val="tx2">
              <a:lumMod val="90000"/>
              <a:lumOff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BD787-FC67-C92D-CB2A-E30E42AF5945}"/>
              </a:ext>
            </a:extLst>
          </p:cNvPr>
          <p:cNvSpPr txBox="1"/>
          <p:nvPr/>
        </p:nvSpPr>
        <p:spPr>
          <a:xfrm>
            <a:off x="2148345" y="741597"/>
            <a:ext cx="63983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AU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8BD012-1FD6-6FC8-A3B7-C5DA0455490A}"/>
              </a:ext>
            </a:extLst>
          </p:cNvPr>
          <p:cNvCxnSpPr/>
          <p:nvPr/>
        </p:nvCxnSpPr>
        <p:spPr>
          <a:xfrm>
            <a:off x="837744" y="540285"/>
            <a:ext cx="347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E13DBEC-59E3-C71D-1180-ACF17853B00F}"/>
              </a:ext>
            </a:extLst>
          </p:cNvPr>
          <p:cNvSpPr txBox="1">
            <a:spLocks/>
          </p:cNvSpPr>
          <p:nvPr/>
        </p:nvSpPr>
        <p:spPr>
          <a:xfrm>
            <a:off x="469134" y="1089604"/>
            <a:ext cx="1501140" cy="66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/>
              </a:rPr>
              <a:t>01</a:t>
            </a:r>
            <a:endParaRPr lang="en-AU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 Pro" panose="00000500000000000000" pitchFamily="2" charset="0"/>
              <a:ea typeface="BIZ UDP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F216A-3D14-132F-7C33-3FB3E99538FB}"/>
              </a:ext>
            </a:extLst>
          </p:cNvPr>
          <p:cNvSpPr txBox="1"/>
          <p:nvPr/>
        </p:nvSpPr>
        <p:spPr>
          <a:xfrm>
            <a:off x="469134" y="2624826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Research questions</a:t>
            </a:r>
            <a:endParaRPr lang="en-AU" sz="2400" b="1"/>
          </a:p>
        </p:txBody>
      </p:sp>
      <p:pic>
        <p:nvPicPr>
          <p:cNvPr id="3107" name="Graphic 3106" descr="Comment Important with solid fill">
            <a:extLst>
              <a:ext uri="{FF2B5EF4-FFF2-40B4-BE49-F238E27FC236}">
                <a16:creationId xmlns:a16="http://schemas.microsoft.com/office/drawing/2014/main" id="{70C50B9E-A095-8558-72F7-F2A91958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361032" y="3540915"/>
            <a:ext cx="1320615" cy="1320615"/>
          </a:xfrm>
          <a:prstGeom prst="rect">
            <a:avLst/>
          </a:prstGeom>
        </p:spPr>
      </p:pic>
      <p:sp>
        <p:nvSpPr>
          <p:cNvPr id="3108" name="TextBox 3107">
            <a:extLst>
              <a:ext uri="{FF2B5EF4-FFF2-40B4-BE49-F238E27FC236}">
                <a16:creationId xmlns:a16="http://schemas.microsoft.com/office/drawing/2014/main" id="{3C8415A3-C718-D31F-6AEA-48D9DB652EF1}"/>
              </a:ext>
            </a:extLst>
          </p:cNvPr>
          <p:cNvSpPr txBox="1"/>
          <p:nvPr/>
        </p:nvSpPr>
        <p:spPr>
          <a:xfrm>
            <a:off x="-8505544" y="3329955"/>
            <a:ext cx="7554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/>
              <a:t>Understand and forecast trends</a:t>
            </a:r>
            <a:endParaRPr lang="en-AU" sz="4000" b="1"/>
          </a:p>
        </p:txBody>
      </p:sp>
      <p:sp>
        <p:nvSpPr>
          <p:cNvPr id="3109" name="TextBox 3108">
            <a:extLst>
              <a:ext uri="{FF2B5EF4-FFF2-40B4-BE49-F238E27FC236}">
                <a16:creationId xmlns:a16="http://schemas.microsoft.com/office/drawing/2014/main" id="{202C025B-B271-5A8C-7042-E20764FD30BE}"/>
              </a:ext>
            </a:extLst>
          </p:cNvPr>
          <p:cNvSpPr txBox="1"/>
          <p:nvPr/>
        </p:nvSpPr>
        <p:spPr>
          <a:xfrm>
            <a:off x="-8531002" y="4261366"/>
            <a:ext cx="75544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/>
              <a:t>As a consumer-facing business, sales are a major indicator of customer satisfaction and effective business management. By understanding and forecasting sales trends, store managers can better plan resources and meet customer demands.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10A0D-8917-CA40-CE2A-FEA7FAF84B8A}"/>
              </a:ext>
            </a:extLst>
          </p:cNvPr>
          <p:cNvSpPr txBox="1"/>
          <p:nvPr/>
        </p:nvSpPr>
        <p:spPr>
          <a:xfrm>
            <a:off x="2573946" y="3350113"/>
            <a:ext cx="876570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/>
              <a:t>What would the trend of sales be like?</a:t>
            </a:r>
            <a:endParaRPr lang="en-AU" sz="36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188FA-2629-C1AC-96E4-EA19E9A558C7}"/>
              </a:ext>
            </a:extLst>
          </p:cNvPr>
          <p:cNvSpPr/>
          <p:nvPr/>
        </p:nvSpPr>
        <p:spPr>
          <a:xfrm>
            <a:off x="837744" y="3871774"/>
            <a:ext cx="1477193" cy="4969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bg1"/>
                </a:solidFill>
                <a:latin typeface="Wide Latin" panose="020A0A07050505020404" pitchFamily="18" charset="0"/>
              </a:rPr>
              <a:t>1</a:t>
            </a:r>
            <a:endParaRPr lang="en-AU">
              <a:solidFill>
                <a:schemeClr val="bg1"/>
              </a:solidFill>
              <a:latin typeface="Wide Latin" panose="020A0A0705050502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EACBD5-B502-B09D-5A81-0FE9CDC3586D}"/>
              </a:ext>
            </a:extLst>
          </p:cNvPr>
          <p:cNvSpPr txBox="1"/>
          <p:nvPr/>
        </p:nvSpPr>
        <p:spPr>
          <a:xfrm>
            <a:off x="2588551" y="5180153"/>
            <a:ext cx="876570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/>
              <a:t>What factors affect sales?</a:t>
            </a:r>
            <a:endParaRPr lang="en-AU" sz="36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97DEA0-E85E-8081-7001-C818FB39314C}"/>
              </a:ext>
            </a:extLst>
          </p:cNvPr>
          <p:cNvSpPr/>
          <p:nvPr/>
        </p:nvSpPr>
        <p:spPr>
          <a:xfrm>
            <a:off x="837743" y="5622726"/>
            <a:ext cx="1477193" cy="49692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>
                <a:solidFill>
                  <a:schemeClr val="bg1"/>
                </a:solidFill>
                <a:latin typeface="Wide Latin" panose="020A0A07050505020404" pitchFamily="18" charset="0"/>
              </a:rPr>
              <a:t>2</a:t>
            </a:r>
            <a:endParaRPr lang="en-AU">
              <a:solidFill>
                <a:schemeClr val="bg1"/>
              </a:solidFill>
              <a:latin typeface="Wide Latin" panose="020A0A07050505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3D994-0FED-F5ED-2243-9E184AA9AC37}"/>
              </a:ext>
            </a:extLst>
          </p:cNvPr>
          <p:cNvSpPr txBox="1"/>
          <p:nvPr/>
        </p:nvSpPr>
        <p:spPr>
          <a:xfrm>
            <a:off x="2573946" y="4041149"/>
            <a:ext cx="8170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W</a:t>
            </a:r>
            <a:r>
              <a:rPr lang="en-US"/>
              <a:t>e aim to develop a machine learning model capable of predicting daily sales for </a:t>
            </a:r>
            <a:r>
              <a:rPr lang="en-US" err="1"/>
              <a:t>Rossmann</a:t>
            </a:r>
            <a:r>
              <a:rPr lang="en-US"/>
              <a:t> Stores.</a:t>
            </a:r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4A361-192D-4F8A-3B35-AAFF92FF4917}"/>
              </a:ext>
            </a:extLst>
          </p:cNvPr>
          <p:cNvSpPr txBox="1"/>
          <p:nvPr/>
        </p:nvSpPr>
        <p:spPr>
          <a:xfrm>
            <a:off x="2588551" y="5871189"/>
            <a:ext cx="8506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W</a:t>
            </a:r>
            <a:r>
              <a:rPr lang="en-US"/>
              <a:t>e aim to develop a machine learning model capable of estimating the number of sales based on the potential factors. </a:t>
            </a:r>
            <a:endParaRPr lang="en-AU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9E1B7F-8EB6-5C20-868F-4D4042CAACF6}"/>
              </a:ext>
            </a:extLst>
          </p:cNvPr>
          <p:cNvSpPr/>
          <p:nvPr/>
        </p:nvSpPr>
        <p:spPr>
          <a:xfrm>
            <a:off x="4201798" y="2397393"/>
            <a:ext cx="3348127" cy="1366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790718-1090-FDE5-D94A-53C08780D8AA}"/>
              </a:ext>
            </a:extLst>
          </p:cNvPr>
          <p:cNvSpPr/>
          <p:nvPr/>
        </p:nvSpPr>
        <p:spPr>
          <a:xfrm>
            <a:off x="6420614" y="2432733"/>
            <a:ext cx="1013839" cy="73737"/>
          </a:xfrm>
          <a:prstGeom prst="roundRect">
            <a:avLst>
              <a:gd name="adj" fmla="val 50000"/>
            </a:avLst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105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99410-BD67-2E85-98F6-4D1C3D548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122">
            <a:extLst>
              <a:ext uri="{FF2B5EF4-FFF2-40B4-BE49-F238E27FC236}">
                <a16:creationId xmlns:a16="http://schemas.microsoft.com/office/drawing/2014/main" id="{985BFC1B-53FE-F270-4BBB-551BF0FFC029}"/>
              </a:ext>
            </a:extLst>
          </p:cNvPr>
          <p:cNvSpPr/>
          <p:nvPr/>
        </p:nvSpPr>
        <p:spPr>
          <a:xfrm>
            <a:off x="0" y="2232875"/>
            <a:ext cx="12192000" cy="6936816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21" name="TextBox 5120">
            <a:extLst>
              <a:ext uri="{FF2B5EF4-FFF2-40B4-BE49-F238E27FC236}">
                <a16:creationId xmlns:a16="http://schemas.microsoft.com/office/drawing/2014/main" id="{C23B16AA-A630-6337-C527-955B7266D539}"/>
              </a:ext>
            </a:extLst>
          </p:cNvPr>
          <p:cNvSpPr txBox="1"/>
          <p:nvPr/>
        </p:nvSpPr>
        <p:spPr>
          <a:xfrm>
            <a:off x="469134" y="1763615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Overview of Data</a:t>
            </a:r>
            <a:endParaRPr lang="en-AU" sz="2400" b="1"/>
          </a:p>
        </p:txBody>
      </p:sp>
      <p:pic>
        <p:nvPicPr>
          <p:cNvPr id="5124" name="Picture 2" descr="8,900+ Pharmacy Counter Stock Photos, Pictures &amp; Royalty-Free Images -  iStock | Pharmacy shelves, Pharmacy, Pharmacist">
            <a:extLst>
              <a:ext uri="{FF2B5EF4-FFF2-40B4-BE49-F238E27FC236}">
                <a16:creationId xmlns:a16="http://schemas.microsoft.com/office/drawing/2014/main" id="{765E497F-958E-065A-DBC1-A4B11EA6F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47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251" b="21089"/>
          <a:stretch/>
        </p:blipFill>
        <p:spPr bwMode="auto">
          <a:xfrm>
            <a:off x="0" y="0"/>
            <a:ext cx="12227025" cy="227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5" name="Rectangle 5124">
            <a:extLst>
              <a:ext uri="{FF2B5EF4-FFF2-40B4-BE49-F238E27FC236}">
                <a16:creationId xmlns:a16="http://schemas.microsoft.com/office/drawing/2014/main" id="{728E006C-24F8-6A98-90EB-DE03F2B26927}"/>
              </a:ext>
            </a:extLst>
          </p:cNvPr>
          <p:cNvSpPr/>
          <p:nvPr/>
        </p:nvSpPr>
        <p:spPr>
          <a:xfrm>
            <a:off x="0" y="0"/>
            <a:ext cx="12192000" cy="2277781"/>
          </a:xfrm>
          <a:prstGeom prst="rect">
            <a:avLst/>
          </a:prstGeom>
          <a:solidFill>
            <a:schemeClr val="tx2">
              <a:lumMod val="90000"/>
              <a:lumOff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FE43A863-D98D-3CAD-FAF1-125C87D60C09}"/>
              </a:ext>
            </a:extLst>
          </p:cNvPr>
          <p:cNvSpPr txBox="1"/>
          <p:nvPr/>
        </p:nvSpPr>
        <p:spPr>
          <a:xfrm>
            <a:off x="2148345" y="747952"/>
            <a:ext cx="8946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  <a:endParaRPr lang="en-AU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BE7F7EC8-F37E-8C39-1C75-A7858FBD198A}"/>
              </a:ext>
            </a:extLst>
          </p:cNvPr>
          <p:cNvCxnSpPr/>
          <p:nvPr/>
        </p:nvCxnSpPr>
        <p:spPr>
          <a:xfrm>
            <a:off x="837744" y="546640"/>
            <a:ext cx="347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8" name="Title 1">
            <a:extLst>
              <a:ext uri="{FF2B5EF4-FFF2-40B4-BE49-F238E27FC236}">
                <a16:creationId xmlns:a16="http://schemas.microsoft.com/office/drawing/2014/main" id="{C63DC696-77C4-8A5E-C57B-513A05837E41}"/>
              </a:ext>
            </a:extLst>
          </p:cNvPr>
          <p:cNvSpPr txBox="1">
            <a:spLocks/>
          </p:cNvSpPr>
          <p:nvPr/>
        </p:nvSpPr>
        <p:spPr>
          <a:xfrm>
            <a:off x="469134" y="1095959"/>
            <a:ext cx="1501140" cy="66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/>
              </a:rPr>
              <a:t>02</a:t>
            </a:r>
            <a:endParaRPr lang="en-AU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 Pro" panose="00000500000000000000" pitchFamily="2" charset="0"/>
              <a:ea typeface="BIZ UDP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46DD5-189E-17E3-17F1-3D1170C0FC6E}"/>
              </a:ext>
            </a:extLst>
          </p:cNvPr>
          <p:cNvSpPr/>
          <p:nvPr/>
        </p:nvSpPr>
        <p:spPr>
          <a:xfrm>
            <a:off x="642223" y="6002231"/>
            <a:ext cx="11239721" cy="2811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D5EE2-1D55-E52C-0026-F32C9AB832C0}"/>
              </a:ext>
            </a:extLst>
          </p:cNvPr>
          <p:cNvSpPr txBox="1"/>
          <p:nvPr/>
        </p:nvSpPr>
        <p:spPr>
          <a:xfrm>
            <a:off x="844063" y="6228734"/>
            <a:ext cx="3482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noFill/>
                <a:latin typeface="+mj-lt"/>
                <a:cs typeface="Arial" panose="020B0604020202020204" pitchFamily="34" charset="0"/>
              </a:rPr>
              <a:t>It contains the details of:</a:t>
            </a:r>
            <a:endParaRPr lang="en-AU" sz="2400" b="1">
              <a:noFill/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5AB3E-0C78-5810-6188-AC4D66F31DB0}"/>
              </a:ext>
            </a:extLst>
          </p:cNvPr>
          <p:cNvSpPr txBox="1"/>
          <p:nvPr/>
        </p:nvSpPr>
        <p:spPr>
          <a:xfrm>
            <a:off x="2415117" y="6720556"/>
            <a:ext cx="1907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1115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FA91E-7D3C-7C3F-8F96-4E524C339B86}"/>
              </a:ext>
            </a:extLst>
          </p:cNvPr>
          <p:cNvSpPr/>
          <p:nvPr/>
        </p:nvSpPr>
        <p:spPr>
          <a:xfrm>
            <a:off x="3602421" y="7059110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stores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C9F7A-253A-3F5F-83E8-9EE908D1475C}"/>
              </a:ext>
            </a:extLst>
          </p:cNvPr>
          <p:cNvSpPr txBox="1"/>
          <p:nvPr/>
        </p:nvSpPr>
        <p:spPr>
          <a:xfrm>
            <a:off x="7747603" y="6700493"/>
            <a:ext cx="1907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A0FA3B-B1DD-4D98-C215-E73F3ECCD922}"/>
              </a:ext>
            </a:extLst>
          </p:cNvPr>
          <p:cNvSpPr/>
          <p:nvPr/>
        </p:nvSpPr>
        <p:spPr>
          <a:xfrm>
            <a:off x="8835625" y="7105469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AU" sz="1800">
                <a:noFill/>
                <a:latin typeface="Georgia Pro"/>
              </a:rPr>
              <a:t>*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0CBA61-0E31-820C-9F37-A2A3FEEC0159}"/>
              </a:ext>
            </a:extLst>
          </p:cNvPr>
          <p:cNvSpPr/>
          <p:nvPr/>
        </p:nvSpPr>
        <p:spPr>
          <a:xfrm>
            <a:off x="5673955" y="6965296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pc="300">
                <a:noFill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AU" sz="1200" spc="300">
              <a:noFill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68D80-ADF9-3519-D3EB-2F1EFD876B28}"/>
              </a:ext>
            </a:extLst>
          </p:cNvPr>
          <p:cNvSpPr txBox="1"/>
          <p:nvPr/>
        </p:nvSpPr>
        <p:spPr>
          <a:xfrm>
            <a:off x="844063" y="7763587"/>
            <a:ext cx="10718352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 sz="1100" i="1">
                <a:noFill/>
                <a:latin typeface="Times New Roman"/>
                <a:ea typeface="等线"/>
                <a:cs typeface="Times New Roman"/>
              </a:rPr>
              <a:t>* </a:t>
            </a:r>
            <a:r>
              <a:rPr lang="en-US" altLang="zh-CN" sz="1100">
                <a:noFill/>
                <a:latin typeface="Times New Roman"/>
                <a:ea typeface="等线"/>
                <a:cs typeface="Times New Roman"/>
              </a:rPr>
              <a:t>10 variables : </a:t>
            </a:r>
            <a:r>
              <a:rPr lang="en-US" altLang="zh-CN" sz="1100" i="1">
                <a:noFill/>
                <a:latin typeface="Times New Roman"/>
                <a:ea typeface="等线"/>
                <a:cs typeface="Times New Roman"/>
              </a:rPr>
              <a:t>S</a:t>
            </a:r>
            <a:r>
              <a:rPr lang="en-AU" sz="1100" i="1">
                <a:noFill/>
                <a:latin typeface="Times New Roman"/>
                <a:cs typeface="Times New Roman"/>
              </a:rPr>
              <a:t>tore, Store type, Assortment, </a:t>
            </a:r>
            <a:r>
              <a:rPr lang="en-AU" sz="1100" i="1" err="1">
                <a:noFill/>
                <a:latin typeface="Times New Roman"/>
                <a:cs typeface="Times New Roman"/>
              </a:rPr>
              <a:t>CompetitionDistance</a:t>
            </a:r>
            <a:r>
              <a:rPr lang="en-AU" sz="1100" i="1">
                <a:noFill/>
                <a:latin typeface="Times New Roman"/>
                <a:cs typeface="Times New Roman"/>
              </a:rPr>
              <a:t>, </a:t>
            </a:r>
            <a:r>
              <a:rPr lang="en-AU" sz="1100" i="1" err="1">
                <a:noFill/>
                <a:latin typeface="Times New Roman"/>
                <a:ea typeface="+mn-lt"/>
                <a:cs typeface="Times New Roman"/>
              </a:rPr>
              <a:t>CompetitionOpenSinceMonth</a:t>
            </a:r>
            <a:r>
              <a:rPr lang="en-AU" sz="1100" i="1">
                <a:noFill/>
                <a:latin typeface="Times New Roman"/>
                <a:ea typeface="+mn-lt"/>
                <a:cs typeface="Times New Roman"/>
              </a:rPr>
              <a:t>, </a:t>
            </a:r>
            <a:r>
              <a:rPr lang="en-AU" sz="1100" i="1" err="1">
                <a:noFill/>
                <a:latin typeface="Times New Roman"/>
                <a:ea typeface="+mn-lt"/>
                <a:cs typeface="Times New Roman"/>
              </a:rPr>
              <a:t>CompetitionOpenSinceYear</a:t>
            </a:r>
            <a:r>
              <a:rPr lang="en-AU" sz="1100" i="1">
                <a:noFill/>
                <a:latin typeface="Times New Roman"/>
                <a:ea typeface="+mn-lt"/>
                <a:cs typeface="Times New Roman"/>
              </a:rPr>
              <a:t>, Promo2, Promo2SinceWeek, Promo2SinceYear, </a:t>
            </a:r>
            <a:r>
              <a:rPr lang="en-AU" sz="1100" i="1" err="1">
                <a:noFill/>
                <a:latin typeface="Times New Roman"/>
                <a:ea typeface="+mn-lt"/>
                <a:cs typeface="Times New Roman"/>
              </a:rPr>
              <a:t>PromoInterval</a:t>
            </a:r>
            <a:endParaRPr lang="en-AU" sz="1100" i="1">
              <a:noFill/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32F96-DA11-B722-2E92-3470AF254A7F}"/>
              </a:ext>
            </a:extLst>
          </p:cNvPr>
          <p:cNvSpPr txBox="1"/>
          <p:nvPr/>
        </p:nvSpPr>
        <p:spPr>
          <a:xfrm>
            <a:off x="844064" y="8231142"/>
            <a:ext cx="107183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 sz="1100" i="1">
                <a:noFill/>
                <a:latin typeface="Times New Roman"/>
                <a:ea typeface="等线"/>
                <a:cs typeface="Times New Roman"/>
              </a:rPr>
              <a:t>* </a:t>
            </a:r>
            <a:r>
              <a:rPr lang="en-MY" altLang="zh-CN" sz="1100">
                <a:noFill/>
                <a:latin typeface="Times New Roman"/>
                <a:ea typeface="等线"/>
                <a:cs typeface="Times New Roman"/>
              </a:rPr>
              <a:t>Missing values found in: </a:t>
            </a:r>
            <a:r>
              <a:rPr lang="en-AU" sz="1100" i="1" err="1">
                <a:noFill/>
                <a:latin typeface="Times New Roman"/>
                <a:cs typeface="Times New Roman"/>
              </a:rPr>
              <a:t>CompetitionDistance</a:t>
            </a:r>
            <a:r>
              <a:rPr lang="en-AU" sz="1100" i="1">
                <a:noFill/>
                <a:latin typeface="Times New Roman"/>
                <a:cs typeface="Times New Roman"/>
              </a:rPr>
              <a:t>, </a:t>
            </a:r>
            <a:r>
              <a:rPr lang="en-AU" sz="1100" i="1" err="1">
                <a:noFill/>
                <a:latin typeface="Times New Roman"/>
                <a:ea typeface="+mn-lt"/>
                <a:cs typeface="Times New Roman"/>
              </a:rPr>
              <a:t>CompetitionOpenSinceMonth</a:t>
            </a:r>
            <a:r>
              <a:rPr lang="en-AU" sz="1100" i="1">
                <a:noFill/>
                <a:latin typeface="Times New Roman"/>
                <a:ea typeface="+mn-lt"/>
                <a:cs typeface="Times New Roman"/>
              </a:rPr>
              <a:t>, </a:t>
            </a:r>
            <a:r>
              <a:rPr lang="en-AU" sz="1100" i="1" err="1">
                <a:noFill/>
                <a:latin typeface="Times New Roman"/>
                <a:ea typeface="+mn-lt"/>
                <a:cs typeface="Times New Roman"/>
              </a:rPr>
              <a:t>CompetitionOpenSinceYear</a:t>
            </a:r>
            <a:r>
              <a:rPr lang="en-MY" sz="1100" i="1">
                <a:noFill/>
                <a:latin typeface="Times New Roman"/>
                <a:ea typeface="+mn-lt"/>
                <a:cs typeface="Times New Roman"/>
              </a:rPr>
              <a:t>,</a:t>
            </a:r>
            <a:r>
              <a:rPr lang="en-AU" sz="1100" i="1">
                <a:noFill/>
                <a:latin typeface="Times New Roman"/>
                <a:ea typeface="+mn-lt"/>
                <a:cs typeface="Times New Roman"/>
              </a:rPr>
              <a:t> Promo2SinceWeek, Promo2SinceYear, </a:t>
            </a:r>
            <a:r>
              <a:rPr lang="en-AU" sz="1100" i="1" err="1">
                <a:noFill/>
                <a:latin typeface="Times New Roman"/>
                <a:ea typeface="+mn-lt"/>
                <a:cs typeface="Times New Roman"/>
              </a:rPr>
              <a:t>PromoInterval</a:t>
            </a:r>
            <a:r>
              <a:rPr lang="en-MY" sz="1100" i="1">
                <a:noFill/>
                <a:latin typeface="Times New Roman"/>
                <a:ea typeface="+mn-lt"/>
                <a:cs typeface="Times New Roman"/>
              </a:rPr>
              <a:t> </a:t>
            </a:r>
            <a:r>
              <a:rPr lang="en-MY" altLang="zh-CN" sz="1100">
                <a:noFill/>
                <a:latin typeface="Times New Roman"/>
                <a:ea typeface="等线"/>
                <a:cs typeface="Times New Roman"/>
              </a:rPr>
              <a:t> </a:t>
            </a:r>
            <a:endParaRPr lang="en-AU" sz="1100" i="1">
              <a:noFill/>
              <a:latin typeface="Times New Roman"/>
              <a:ea typeface="等线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5F917-4E63-7B95-733F-D3F201BE667F}"/>
              </a:ext>
            </a:extLst>
          </p:cNvPr>
          <p:cNvSpPr txBox="1"/>
          <p:nvPr/>
        </p:nvSpPr>
        <p:spPr>
          <a:xfrm>
            <a:off x="475452" y="2511567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Overview of Data</a:t>
            </a:r>
            <a:endParaRPr lang="en-AU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9C456-A20E-7D82-F30F-FEC46E11BD73}"/>
              </a:ext>
            </a:extLst>
          </p:cNvPr>
          <p:cNvSpPr txBox="1"/>
          <p:nvPr/>
        </p:nvSpPr>
        <p:spPr>
          <a:xfrm>
            <a:off x="642222" y="3043006"/>
            <a:ext cx="939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2 datasets were made available for use in this project</a:t>
            </a:r>
            <a:r>
              <a:rPr lang="en-MY" altLang="zh-CN"/>
              <a:t>, namely:</a:t>
            </a:r>
            <a:r>
              <a:rPr lang="en-US" altLang="zh-CN"/>
              <a:t> </a:t>
            </a:r>
            <a:endParaRPr lang="en-AU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077A88-1D4C-0E15-6F98-3AE199F060F2}"/>
              </a:ext>
            </a:extLst>
          </p:cNvPr>
          <p:cNvCxnSpPr/>
          <p:nvPr/>
        </p:nvCxnSpPr>
        <p:spPr>
          <a:xfrm>
            <a:off x="4298404" y="3532039"/>
            <a:ext cx="327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680CA2-68DA-A098-FD4B-37CE48C57EB9}"/>
              </a:ext>
            </a:extLst>
          </p:cNvPr>
          <p:cNvSpPr/>
          <p:nvPr/>
        </p:nvSpPr>
        <p:spPr>
          <a:xfrm>
            <a:off x="4298404" y="3484651"/>
            <a:ext cx="1503911" cy="976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6DB98DEC-36C7-D07B-C3D8-E330A07F0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22" y="4704372"/>
            <a:ext cx="11239721" cy="1059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2C7CFF9-3D18-5888-14B9-31314E4D6718}"/>
              </a:ext>
            </a:extLst>
          </p:cNvPr>
          <p:cNvSpPr/>
          <p:nvPr/>
        </p:nvSpPr>
        <p:spPr>
          <a:xfrm>
            <a:off x="2244883" y="3806629"/>
            <a:ext cx="3403872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Rossmann_store.csv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1192FD-C738-0974-B3D5-83A0691BBDB3}"/>
              </a:ext>
            </a:extLst>
          </p:cNvPr>
          <p:cNvSpPr txBox="1"/>
          <p:nvPr/>
        </p:nvSpPr>
        <p:spPr>
          <a:xfrm>
            <a:off x="642222" y="4301666"/>
            <a:ext cx="93919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>
                <a:ea typeface="等线"/>
              </a:rPr>
              <a:t>The first 3 observations are as shown below:</a:t>
            </a:r>
            <a:endParaRPr lang="en-AU" sz="1600">
              <a:ea typeface="等线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5598A2-68A2-CBAA-1143-8B18DEDBFD76}"/>
              </a:ext>
            </a:extLst>
          </p:cNvPr>
          <p:cNvSpPr/>
          <p:nvPr/>
        </p:nvSpPr>
        <p:spPr>
          <a:xfrm>
            <a:off x="693270" y="3877060"/>
            <a:ext cx="1477193" cy="3604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5CA4DC-6BE4-6D44-2677-AD26E9D60A7F}"/>
              </a:ext>
            </a:extLst>
          </p:cNvPr>
          <p:cNvCxnSpPr>
            <a:cxnSpLocks/>
          </p:cNvCxnSpPr>
          <p:nvPr/>
        </p:nvCxnSpPr>
        <p:spPr>
          <a:xfrm flipV="1">
            <a:off x="2154664" y="4213749"/>
            <a:ext cx="3931856" cy="10235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88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69155-FB93-0ED2-2FA5-9AEA53587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DD8C56-467C-3BD2-FB84-1F79C0CB9982}"/>
              </a:ext>
            </a:extLst>
          </p:cNvPr>
          <p:cNvSpPr/>
          <p:nvPr/>
        </p:nvSpPr>
        <p:spPr>
          <a:xfrm>
            <a:off x="0" y="-3799217"/>
            <a:ext cx="12192000" cy="10683335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7C188E-0FC0-B5F7-E14E-13C4F136ED3F}"/>
              </a:ext>
            </a:extLst>
          </p:cNvPr>
          <p:cNvSpPr txBox="1"/>
          <p:nvPr/>
        </p:nvSpPr>
        <p:spPr>
          <a:xfrm>
            <a:off x="469134" y="-4260882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Overview of Data</a:t>
            </a:r>
            <a:endParaRPr lang="en-AU" sz="2400" b="1"/>
          </a:p>
        </p:txBody>
      </p:sp>
      <p:pic>
        <p:nvPicPr>
          <p:cNvPr id="5122" name="Picture 2" descr="8,900+ Pharmacy Counter Stock Photos, Pictures &amp; Royalty-Free Images -  iStock | Pharmacy shelves, Pharmacy, Pharmacist">
            <a:extLst>
              <a:ext uri="{FF2B5EF4-FFF2-40B4-BE49-F238E27FC236}">
                <a16:creationId xmlns:a16="http://schemas.microsoft.com/office/drawing/2014/main" id="{AA888AAF-28FB-E817-6328-5C426C0D4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47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251" b="21089"/>
          <a:stretch/>
        </p:blipFill>
        <p:spPr bwMode="auto">
          <a:xfrm>
            <a:off x="0" y="-6024497"/>
            <a:ext cx="12227025" cy="227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13D102-4188-8517-C14B-9F196ABB3264}"/>
              </a:ext>
            </a:extLst>
          </p:cNvPr>
          <p:cNvSpPr/>
          <p:nvPr/>
        </p:nvSpPr>
        <p:spPr>
          <a:xfrm>
            <a:off x="0" y="-6024497"/>
            <a:ext cx="12192000" cy="2277781"/>
          </a:xfrm>
          <a:prstGeom prst="rect">
            <a:avLst/>
          </a:prstGeom>
          <a:solidFill>
            <a:schemeClr val="tx2">
              <a:lumMod val="90000"/>
              <a:lumOff val="1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DED9F-C0EA-3263-7CBB-B464F46F9F05}"/>
              </a:ext>
            </a:extLst>
          </p:cNvPr>
          <p:cNvSpPr txBox="1"/>
          <p:nvPr/>
        </p:nvSpPr>
        <p:spPr>
          <a:xfrm>
            <a:off x="2148345" y="-5276545"/>
            <a:ext cx="8946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  <a:endParaRPr lang="en-AU" sz="6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091C9E-B1C9-ECF3-D3BE-0C654850624B}"/>
              </a:ext>
            </a:extLst>
          </p:cNvPr>
          <p:cNvCxnSpPr/>
          <p:nvPr/>
        </p:nvCxnSpPr>
        <p:spPr>
          <a:xfrm>
            <a:off x="837744" y="-5477857"/>
            <a:ext cx="34724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D8ACE12A-E43D-C9DE-0D19-71C4BEC84E6E}"/>
              </a:ext>
            </a:extLst>
          </p:cNvPr>
          <p:cNvSpPr txBox="1">
            <a:spLocks/>
          </p:cNvSpPr>
          <p:nvPr/>
        </p:nvSpPr>
        <p:spPr>
          <a:xfrm>
            <a:off x="469134" y="-4928538"/>
            <a:ext cx="1501140" cy="667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/>
              </a:rPr>
              <a:t>02</a:t>
            </a:r>
            <a:endParaRPr lang="en-AU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lephant Pro" panose="00000500000000000000" pitchFamily="2" charset="0"/>
              <a:ea typeface="BIZ UDPGothic" panose="020B04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6D796C-49DB-F026-8F9C-D83D817883A5}"/>
              </a:ext>
            </a:extLst>
          </p:cNvPr>
          <p:cNvSpPr/>
          <p:nvPr/>
        </p:nvSpPr>
        <p:spPr>
          <a:xfrm>
            <a:off x="635904" y="3677919"/>
            <a:ext cx="11239721" cy="2811369"/>
          </a:xfrm>
          <a:prstGeom prst="rect">
            <a:avLst/>
          </a:prstGeom>
          <a:solidFill>
            <a:srgbClr val="DCD3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751E10-0BE1-E56A-9176-DF3C1F6901C1}"/>
              </a:ext>
            </a:extLst>
          </p:cNvPr>
          <p:cNvSpPr txBox="1"/>
          <p:nvPr/>
        </p:nvSpPr>
        <p:spPr>
          <a:xfrm>
            <a:off x="837744" y="3904422"/>
            <a:ext cx="3482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It contains the details of:</a:t>
            </a:r>
            <a:endParaRPr lang="en-AU" sz="2400" b="1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5825B0-C663-10D0-1EBB-DC442354F132}"/>
              </a:ext>
            </a:extLst>
          </p:cNvPr>
          <p:cNvSpPr txBox="1"/>
          <p:nvPr/>
        </p:nvSpPr>
        <p:spPr>
          <a:xfrm>
            <a:off x="2408798" y="4396244"/>
            <a:ext cx="1907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1115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49E34C-390B-6B6C-C27F-FEA7B033D570}"/>
              </a:ext>
            </a:extLst>
          </p:cNvPr>
          <p:cNvSpPr/>
          <p:nvPr/>
        </p:nvSpPr>
        <p:spPr>
          <a:xfrm>
            <a:off x="3596102" y="4734798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42B50F-047A-BEBE-E231-FDF693A70294}"/>
              </a:ext>
            </a:extLst>
          </p:cNvPr>
          <p:cNvSpPr txBox="1"/>
          <p:nvPr/>
        </p:nvSpPr>
        <p:spPr>
          <a:xfrm>
            <a:off x="7741284" y="4376181"/>
            <a:ext cx="1907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158541-443A-501B-68EC-C98D73F3E2A2}"/>
              </a:ext>
            </a:extLst>
          </p:cNvPr>
          <p:cNvSpPr/>
          <p:nvPr/>
        </p:nvSpPr>
        <p:spPr>
          <a:xfrm>
            <a:off x="8829306" y="4781157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AU" sz="1800">
                <a:solidFill>
                  <a:schemeClr val="tx1"/>
                </a:solidFill>
                <a:latin typeface="Georgia Pro"/>
              </a:rPr>
              <a:t>*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7547E9-FCFB-6566-F497-56B5BB9E0B2E}"/>
              </a:ext>
            </a:extLst>
          </p:cNvPr>
          <p:cNvSpPr/>
          <p:nvPr/>
        </p:nvSpPr>
        <p:spPr>
          <a:xfrm>
            <a:off x="5667636" y="4640984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pc="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AU" sz="1200" spc="3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9E5F8D-6E85-6A68-C01B-400A686F173A}"/>
              </a:ext>
            </a:extLst>
          </p:cNvPr>
          <p:cNvSpPr txBox="1"/>
          <p:nvPr/>
        </p:nvSpPr>
        <p:spPr>
          <a:xfrm>
            <a:off x="837744" y="5439275"/>
            <a:ext cx="10718352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* </a:t>
            </a:r>
            <a:r>
              <a:rPr lang="en-US" altLang="zh-CN" sz="1100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10 variables : 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</a:t>
            </a:r>
            <a:r>
              <a:rPr lang="en-AU" sz="1100" i="1">
                <a:solidFill>
                  <a:srgbClr val="202122"/>
                </a:solidFill>
                <a:latin typeface="Times New Roman"/>
                <a:cs typeface="Times New Roman"/>
              </a:rPr>
              <a:t>tore, Store type, Assortment,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cs typeface="Times New Roman"/>
              </a:rPr>
              <a:t>CompetitionDistance</a:t>
            </a:r>
            <a:r>
              <a:rPr lang="en-AU" sz="1100" i="1">
                <a:solidFill>
                  <a:srgbClr val="202122"/>
                </a:solidFill>
                <a:latin typeface="Times New Roman"/>
                <a:cs typeface="Times New Roman"/>
              </a:rPr>
              <a:t>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CompetitionOpenSinceMonth</a:t>
            </a:r>
            <a:r>
              <a:rPr lang="en-AU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CompetitionOpenSinceYear</a:t>
            </a:r>
            <a:r>
              <a:rPr lang="en-AU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, Promo2, Promo2SinceWeek, Promo2SinceYear,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PromoInterval</a:t>
            </a:r>
            <a:endParaRPr lang="en-AU" sz="1100" i="1">
              <a:latin typeface="Times New Roman"/>
              <a:cs typeface="Times New Roman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5FAAEE-EBAE-6792-F710-4C7B0868073E}"/>
              </a:ext>
            </a:extLst>
          </p:cNvPr>
          <p:cNvSpPr txBox="1"/>
          <p:nvPr/>
        </p:nvSpPr>
        <p:spPr>
          <a:xfrm>
            <a:off x="837745" y="5906830"/>
            <a:ext cx="107183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* </a:t>
            </a:r>
            <a:r>
              <a:rPr lang="en-MY" altLang="zh-CN" sz="1100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Missing values found in: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cs typeface="Times New Roman"/>
              </a:rPr>
              <a:t>CompetitionDistance</a:t>
            </a:r>
            <a:r>
              <a:rPr lang="en-AU" sz="1100" i="1">
                <a:solidFill>
                  <a:srgbClr val="202122"/>
                </a:solidFill>
                <a:latin typeface="Times New Roman"/>
                <a:cs typeface="Times New Roman"/>
              </a:rPr>
              <a:t>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CompetitionOpenSinceMonth</a:t>
            </a:r>
            <a:r>
              <a:rPr lang="en-AU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CompetitionOpenSinceYear</a:t>
            </a:r>
            <a:r>
              <a:rPr lang="en-MY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,</a:t>
            </a:r>
            <a:r>
              <a:rPr lang="en-AU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 Promo2SinceWeek, Promo2SinceYear,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PromoInterval</a:t>
            </a:r>
            <a:r>
              <a:rPr lang="en-MY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MY" altLang="zh-CN" sz="1100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 </a:t>
            </a:r>
            <a:endParaRPr lang="en-AU" sz="1100" i="1">
              <a:latin typeface="Times New Roman"/>
              <a:ea typeface="等线"/>
              <a:cs typeface="Times New Roman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1F7207-77CF-7F05-8C21-50BD1BD4CF56}"/>
              </a:ext>
            </a:extLst>
          </p:cNvPr>
          <p:cNvSpPr txBox="1"/>
          <p:nvPr/>
        </p:nvSpPr>
        <p:spPr>
          <a:xfrm>
            <a:off x="469133" y="187255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Overview of Data</a:t>
            </a:r>
            <a:endParaRPr lang="en-AU" sz="24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9DA565-3650-1A3C-E700-26F64FF6E572}"/>
              </a:ext>
            </a:extLst>
          </p:cNvPr>
          <p:cNvSpPr txBox="1"/>
          <p:nvPr/>
        </p:nvSpPr>
        <p:spPr>
          <a:xfrm>
            <a:off x="635903" y="718694"/>
            <a:ext cx="939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2 datasets were made available for use in this project</a:t>
            </a:r>
            <a:r>
              <a:rPr lang="en-MY" altLang="zh-CN"/>
              <a:t>, namely:</a:t>
            </a:r>
            <a:r>
              <a:rPr lang="en-US" altLang="zh-CN"/>
              <a:t> </a:t>
            </a:r>
            <a:endParaRPr lang="en-AU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8EA456F-A26D-3FCE-4263-B5AD6621CC71}"/>
              </a:ext>
            </a:extLst>
          </p:cNvPr>
          <p:cNvCxnSpPr/>
          <p:nvPr/>
        </p:nvCxnSpPr>
        <p:spPr>
          <a:xfrm>
            <a:off x="4292085" y="1207727"/>
            <a:ext cx="327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A925430-9DC0-8837-E504-94C28F022AD8}"/>
              </a:ext>
            </a:extLst>
          </p:cNvPr>
          <p:cNvSpPr/>
          <p:nvPr/>
        </p:nvSpPr>
        <p:spPr>
          <a:xfrm>
            <a:off x="4292085" y="1160339"/>
            <a:ext cx="1503911" cy="976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24EF1EE1-E576-AA93-E008-6ED335CAA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03" y="2380060"/>
            <a:ext cx="11239721" cy="10595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0DC1D8-6084-64BC-DD06-83106D1B32D8}"/>
              </a:ext>
            </a:extLst>
          </p:cNvPr>
          <p:cNvSpPr/>
          <p:nvPr/>
        </p:nvSpPr>
        <p:spPr>
          <a:xfrm>
            <a:off x="2238564" y="1482317"/>
            <a:ext cx="3403872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Rossmann_store.csv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54EED0-61AE-99FE-7D5E-F665A1185E69}"/>
              </a:ext>
            </a:extLst>
          </p:cNvPr>
          <p:cNvSpPr txBox="1"/>
          <p:nvPr/>
        </p:nvSpPr>
        <p:spPr>
          <a:xfrm>
            <a:off x="635903" y="1977354"/>
            <a:ext cx="93919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>
                <a:ea typeface="等线"/>
              </a:rPr>
              <a:t>The first 3 observations are as shown below:</a:t>
            </a:r>
            <a:endParaRPr lang="en-AU" sz="1600">
              <a:ea typeface="等线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B54F9B-FBD9-F518-5C7C-3CFE25942272}"/>
              </a:ext>
            </a:extLst>
          </p:cNvPr>
          <p:cNvSpPr/>
          <p:nvPr/>
        </p:nvSpPr>
        <p:spPr>
          <a:xfrm>
            <a:off x="686951" y="1552748"/>
            <a:ext cx="1477193" cy="3604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A0220C-E3F3-6709-E7D4-F19578440970}"/>
              </a:ext>
            </a:extLst>
          </p:cNvPr>
          <p:cNvCxnSpPr>
            <a:cxnSpLocks/>
          </p:cNvCxnSpPr>
          <p:nvPr/>
        </p:nvCxnSpPr>
        <p:spPr>
          <a:xfrm flipV="1">
            <a:off x="2148345" y="1889437"/>
            <a:ext cx="3931856" cy="10235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AE7D497-99F1-132F-B056-DA418C338E14}"/>
              </a:ext>
            </a:extLst>
          </p:cNvPr>
          <p:cNvSpPr/>
          <p:nvPr/>
        </p:nvSpPr>
        <p:spPr>
          <a:xfrm>
            <a:off x="12997022" y="3976580"/>
            <a:ext cx="11239721" cy="2541270"/>
          </a:xfrm>
          <a:prstGeom prst="rect">
            <a:avLst/>
          </a:prstGeom>
          <a:solidFill>
            <a:srgbClr val="DCD3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746F8-C32A-DFE8-FD7A-E3763845BCD0}"/>
              </a:ext>
            </a:extLst>
          </p:cNvPr>
          <p:cNvSpPr txBox="1"/>
          <p:nvPr/>
        </p:nvSpPr>
        <p:spPr>
          <a:xfrm>
            <a:off x="13133778" y="4163964"/>
            <a:ext cx="484069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+mj-lt"/>
                <a:cs typeface="Arial"/>
              </a:rPr>
              <a:t>It contains the historical sales data:</a:t>
            </a:r>
            <a:endParaRPr lang="en-AU" sz="2400" b="1">
              <a:solidFill>
                <a:schemeClr val="accent1">
                  <a:lumMod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51341-05C1-0CEA-F973-EF33066CAD54}"/>
              </a:ext>
            </a:extLst>
          </p:cNvPr>
          <p:cNvSpPr txBox="1"/>
          <p:nvPr/>
        </p:nvSpPr>
        <p:spPr>
          <a:xfrm>
            <a:off x="14084032" y="4691035"/>
            <a:ext cx="3127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1,017,209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4F689-EA24-2FD4-1D34-4B7AFAB45AA3}"/>
              </a:ext>
            </a:extLst>
          </p:cNvPr>
          <p:cNvSpPr/>
          <p:nvPr/>
        </p:nvSpPr>
        <p:spPr>
          <a:xfrm>
            <a:off x="16762688" y="5055476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C2B0-B0A3-41A0-4D9F-044EDFF6AD1F}"/>
              </a:ext>
            </a:extLst>
          </p:cNvPr>
          <p:cNvSpPr txBox="1"/>
          <p:nvPr/>
        </p:nvSpPr>
        <p:spPr>
          <a:xfrm>
            <a:off x="20092736" y="4650501"/>
            <a:ext cx="1907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2898A-B8E5-E35F-6AAA-FA2571040155}"/>
              </a:ext>
            </a:extLst>
          </p:cNvPr>
          <p:cNvSpPr/>
          <p:nvPr/>
        </p:nvSpPr>
        <p:spPr>
          <a:xfrm>
            <a:off x="21180758" y="5055477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AU" sz="1800">
                <a:solidFill>
                  <a:schemeClr val="tx1"/>
                </a:solidFill>
                <a:latin typeface="Georgia Pro"/>
              </a:rPr>
              <a:t>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EBB3EC-2A4A-34F8-410F-576B434EC293}"/>
              </a:ext>
            </a:extLst>
          </p:cNvPr>
          <p:cNvSpPr/>
          <p:nvPr/>
        </p:nvSpPr>
        <p:spPr>
          <a:xfrm>
            <a:off x="14590016" y="1482317"/>
            <a:ext cx="3403872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Rossmann_train.csv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F7A0CB-7D6D-6AD9-D75D-A455A7EE9B94}"/>
              </a:ext>
            </a:extLst>
          </p:cNvPr>
          <p:cNvSpPr/>
          <p:nvPr/>
        </p:nvSpPr>
        <p:spPr>
          <a:xfrm>
            <a:off x="18260595" y="4945835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pc="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AU" sz="1200" spc="3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6F520-9C52-1190-CF3C-001E5401EBA5}"/>
              </a:ext>
            </a:extLst>
          </p:cNvPr>
          <p:cNvSpPr txBox="1"/>
          <p:nvPr/>
        </p:nvSpPr>
        <p:spPr>
          <a:xfrm>
            <a:off x="13189197" y="5684784"/>
            <a:ext cx="107183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* </a:t>
            </a:r>
            <a:r>
              <a:rPr lang="en-US" altLang="zh-CN" sz="1100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10 variables : 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Store, </a:t>
            </a:r>
            <a:r>
              <a:rPr lang="en-US" altLang="zh-CN" sz="1100" i="1" err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DayOfWeek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, Date, Sales, Customers, Open, Promo, </a:t>
            </a:r>
            <a:r>
              <a:rPr lang="en-US" altLang="zh-CN" sz="1100" i="1" err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StateHoliday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, </a:t>
            </a:r>
            <a:r>
              <a:rPr lang="en-US" altLang="zh-CN" sz="1100" i="1" err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SchoolHoliday</a:t>
            </a:r>
            <a:endParaRPr lang="en-AU" sz="1100" i="1">
              <a:latin typeface="Times New Roman"/>
              <a:ea typeface="等线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F01D6-45C2-227A-9238-1AFDC16E72B1}"/>
              </a:ext>
            </a:extLst>
          </p:cNvPr>
          <p:cNvSpPr txBox="1"/>
          <p:nvPr/>
        </p:nvSpPr>
        <p:spPr>
          <a:xfrm>
            <a:off x="13189197" y="5906830"/>
            <a:ext cx="107183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MY" altLang="zh-CN" sz="11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values exist in any of the columns.</a:t>
            </a:r>
            <a:r>
              <a:rPr lang="en-MY" sz="1100" i="1">
                <a:solidFill>
                  <a:srgbClr val="20212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MY" altLang="zh-CN" sz="11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U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E8C8AF-86DF-A5E8-5472-A9F4A9EC2EEC}"/>
              </a:ext>
            </a:extLst>
          </p:cNvPr>
          <p:cNvSpPr txBox="1"/>
          <p:nvPr/>
        </p:nvSpPr>
        <p:spPr>
          <a:xfrm>
            <a:off x="12987355" y="1977354"/>
            <a:ext cx="93919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>
                <a:ea typeface="等线"/>
              </a:rPr>
              <a:t>The first 3 observations are as shown below:</a:t>
            </a:r>
            <a:endParaRPr lang="en-AU" sz="1600">
              <a:ea typeface="等线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B84365-AE1B-AA09-1068-9C4E9479892F}"/>
              </a:ext>
            </a:extLst>
          </p:cNvPr>
          <p:cNvSpPr/>
          <p:nvPr/>
        </p:nvSpPr>
        <p:spPr>
          <a:xfrm>
            <a:off x="13038403" y="1552748"/>
            <a:ext cx="1477193" cy="360455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CF6F0E-B7D3-BDBA-F1DA-4621328734C1}"/>
              </a:ext>
            </a:extLst>
          </p:cNvPr>
          <p:cNvCxnSpPr>
            <a:cxnSpLocks/>
          </p:cNvCxnSpPr>
          <p:nvPr/>
        </p:nvCxnSpPr>
        <p:spPr>
          <a:xfrm flipV="1">
            <a:off x="14499797" y="1889437"/>
            <a:ext cx="3931856" cy="10235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6491275-A47D-DE16-25CE-32B288315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4465" y="2351401"/>
            <a:ext cx="7905974" cy="137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6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FF785-25D5-81B1-D5E6-B0974CED1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34C53-E7D3-357D-D038-999F0AFF8C7C}"/>
              </a:ext>
            </a:extLst>
          </p:cNvPr>
          <p:cNvSpPr/>
          <p:nvPr/>
        </p:nvSpPr>
        <p:spPr>
          <a:xfrm>
            <a:off x="0" y="-52698"/>
            <a:ext cx="12192000" cy="6936816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59278D-6C71-7DE5-5AE5-37A41C9C1DEA}"/>
              </a:ext>
            </a:extLst>
          </p:cNvPr>
          <p:cNvSpPr txBox="1"/>
          <p:nvPr/>
        </p:nvSpPr>
        <p:spPr>
          <a:xfrm>
            <a:off x="469133" y="187255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Overview of Data</a:t>
            </a:r>
            <a:endParaRPr lang="en-AU" sz="2400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38B838-5017-9A42-6638-68E11A79A92D}"/>
              </a:ext>
            </a:extLst>
          </p:cNvPr>
          <p:cNvSpPr txBox="1"/>
          <p:nvPr/>
        </p:nvSpPr>
        <p:spPr>
          <a:xfrm>
            <a:off x="635903" y="718694"/>
            <a:ext cx="939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2 datasets were made available for use in this project</a:t>
            </a:r>
            <a:r>
              <a:rPr lang="en-MY" altLang="zh-CN"/>
              <a:t>, namely:</a:t>
            </a:r>
            <a:r>
              <a:rPr lang="en-US" altLang="zh-CN"/>
              <a:t> </a:t>
            </a:r>
            <a:endParaRPr lang="en-AU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6D0C8A-C8E0-761E-7FFF-A5FA2AC127F7}"/>
              </a:ext>
            </a:extLst>
          </p:cNvPr>
          <p:cNvCxnSpPr/>
          <p:nvPr/>
        </p:nvCxnSpPr>
        <p:spPr>
          <a:xfrm>
            <a:off x="4292085" y="1207727"/>
            <a:ext cx="327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1D4A8F6-8596-0706-9F8B-A1EDE9E1ED61}"/>
              </a:ext>
            </a:extLst>
          </p:cNvPr>
          <p:cNvSpPr/>
          <p:nvPr/>
        </p:nvSpPr>
        <p:spPr>
          <a:xfrm>
            <a:off x="5961639" y="1160339"/>
            <a:ext cx="1606081" cy="976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FED65-0731-EA81-5083-4B1A69CFA039}"/>
              </a:ext>
            </a:extLst>
          </p:cNvPr>
          <p:cNvSpPr/>
          <p:nvPr/>
        </p:nvSpPr>
        <p:spPr>
          <a:xfrm>
            <a:off x="-11769456" y="3677919"/>
            <a:ext cx="11239721" cy="2811369"/>
          </a:xfrm>
          <a:prstGeom prst="rect">
            <a:avLst/>
          </a:prstGeom>
          <a:solidFill>
            <a:srgbClr val="DCD3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1BB00-8E9F-84B4-D75E-4407E54A07FF}"/>
              </a:ext>
            </a:extLst>
          </p:cNvPr>
          <p:cNvSpPr txBox="1"/>
          <p:nvPr/>
        </p:nvSpPr>
        <p:spPr>
          <a:xfrm>
            <a:off x="-11567616" y="3904422"/>
            <a:ext cx="3482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It contains the details of:</a:t>
            </a:r>
            <a:endParaRPr lang="en-AU" sz="2400" b="1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CB67C-5C17-9CB7-BA9C-A437D20C949A}"/>
              </a:ext>
            </a:extLst>
          </p:cNvPr>
          <p:cNvSpPr txBox="1"/>
          <p:nvPr/>
        </p:nvSpPr>
        <p:spPr>
          <a:xfrm>
            <a:off x="-9996562" y="4396244"/>
            <a:ext cx="1907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1115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9483D4-DCEF-697A-4B2C-9D1CAF490E58}"/>
              </a:ext>
            </a:extLst>
          </p:cNvPr>
          <p:cNvSpPr/>
          <p:nvPr/>
        </p:nvSpPr>
        <p:spPr>
          <a:xfrm>
            <a:off x="-8809258" y="4734798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ADB9C-C0E4-C40B-A38D-4A7FC32E1CC0}"/>
              </a:ext>
            </a:extLst>
          </p:cNvPr>
          <p:cNvSpPr txBox="1"/>
          <p:nvPr/>
        </p:nvSpPr>
        <p:spPr>
          <a:xfrm>
            <a:off x="-4664076" y="4376181"/>
            <a:ext cx="1907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5479ED-2311-E073-D8F0-908FBD539C9E}"/>
              </a:ext>
            </a:extLst>
          </p:cNvPr>
          <p:cNvSpPr/>
          <p:nvPr/>
        </p:nvSpPr>
        <p:spPr>
          <a:xfrm>
            <a:off x="-3576054" y="4781157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AU" sz="1800">
                <a:solidFill>
                  <a:schemeClr val="tx1"/>
                </a:solidFill>
                <a:latin typeface="Georgia Pro"/>
              </a:rPr>
              <a:t>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8500F3-F573-AEC1-FB31-453DCA9ABB1F}"/>
              </a:ext>
            </a:extLst>
          </p:cNvPr>
          <p:cNvSpPr/>
          <p:nvPr/>
        </p:nvSpPr>
        <p:spPr>
          <a:xfrm>
            <a:off x="-6737724" y="4640984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pc="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AU" sz="1200" spc="3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19C585-CB39-F0E3-36AE-2B99F87FF1CE}"/>
              </a:ext>
            </a:extLst>
          </p:cNvPr>
          <p:cNvSpPr txBox="1"/>
          <p:nvPr/>
        </p:nvSpPr>
        <p:spPr>
          <a:xfrm>
            <a:off x="-11567616" y="5439275"/>
            <a:ext cx="107183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* </a:t>
            </a:r>
            <a:r>
              <a:rPr lang="en-US" altLang="zh-CN" sz="1100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10 variables : 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</a:t>
            </a:r>
            <a:r>
              <a:rPr lang="en-AU" sz="1100" i="1">
                <a:solidFill>
                  <a:srgbClr val="202122"/>
                </a:solidFill>
                <a:latin typeface="Times New Roman"/>
                <a:cs typeface="Times New Roman"/>
              </a:rPr>
              <a:t>tore, Store type, Assortment,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cs typeface="Times New Roman"/>
              </a:rPr>
              <a:t>CompetitionDistance</a:t>
            </a:r>
            <a:r>
              <a:rPr lang="en-AU" sz="1100" i="1">
                <a:solidFill>
                  <a:srgbClr val="202122"/>
                </a:solidFill>
                <a:latin typeface="Times New Roman"/>
                <a:cs typeface="Times New Roman"/>
              </a:rPr>
              <a:t>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CompetitionOpenSinceMonth</a:t>
            </a:r>
            <a:r>
              <a:rPr lang="en-AU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CompetitionOpenSinceYear</a:t>
            </a:r>
            <a:r>
              <a:rPr lang="en-AU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, Promo2, Promo2SinceWeek, Promo2SinceYear,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PromoInterval</a:t>
            </a:r>
            <a:endParaRPr lang="en-AU" sz="1100" i="1">
              <a:latin typeface="Times New Roman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79054-372B-A7D7-B450-1CDC99329D3A}"/>
              </a:ext>
            </a:extLst>
          </p:cNvPr>
          <p:cNvSpPr txBox="1"/>
          <p:nvPr/>
        </p:nvSpPr>
        <p:spPr>
          <a:xfrm>
            <a:off x="-11567615" y="5906830"/>
            <a:ext cx="107183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* </a:t>
            </a:r>
            <a:r>
              <a:rPr lang="en-MY" altLang="zh-CN" sz="1100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Missing values found in: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cs typeface="Times New Roman"/>
              </a:rPr>
              <a:t>CompetitionDistance</a:t>
            </a:r>
            <a:r>
              <a:rPr lang="en-AU" sz="1100" i="1">
                <a:solidFill>
                  <a:srgbClr val="202122"/>
                </a:solidFill>
                <a:latin typeface="Times New Roman"/>
                <a:cs typeface="Times New Roman"/>
              </a:rPr>
              <a:t>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CompetitionOpenSinceMonth</a:t>
            </a:r>
            <a:r>
              <a:rPr lang="en-AU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CompetitionOpenSinceYear</a:t>
            </a:r>
            <a:r>
              <a:rPr lang="en-MY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,</a:t>
            </a:r>
            <a:r>
              <a:rPr lang="en-AU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 Promo2SinceWeek, Promo2SinceYear, </a:t>
            </a:r>
            <a:r>
              <a:rPr lang="en-AU" sz="1100" i="1" err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PromoInterval</a:t>
            </a:r>
            <a:r>
              <a:rPr lang="en-MY" sz="1100" i="1">
                <a:solidFill>
                  <a:srgbClr val="202122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MY" altLang="zh-CN" sz="1100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 </a:t>
            </a:r>
            <a:endParaRPr lang="en-AU" sz="1100" i="1">
              <a:latin typeface="Times New Roman"/>
              <a:ea typeface="等线"/>
              <a:cs typeface="Times New Roman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D0433A4-A26B-EB55-41D5-B52A7107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69457" y="2380060"/>
            <a:ext cx="11239721" cy="1059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BBDDE4-220F-6458-E956-8027B4E47C4C}"/>
              </a:ext>
            </a:extLst>
          </p:cNvPr>
          <p:cNvSpPr/>
          <p:nvPr/>
        </p:nvSpPr>
        <p:spPr>
          <a:xfrm>
            <a:off x="-10166796" y="1482317"/>
            <a:ext cx="3403872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Rossmann_store.csv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56608-6B63-A763-42D0-2142FB538F68}"/>
              </a:ext>
            </a:extLst>
          </p:cNvPr>
          <p:cNvSpPr txBox="1"/>
          <p:nvPr/>
        </p:nvSpPr>
        <p:spPr>
          <a:xfrm>
            <a:off x="-11769457" y="1977354"/>
            <a:ext cx="93919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>
                <a:ea typeface="等线"/>
              </a:rPr>
              <a:t>The first 3 observations are as shown below:</a:t>
            </a:r>
            <a:endParaRPr lang="en-AU" sz="1600">
              <a:ea typeface="等线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883733-7645-4867-632A-F25D1B948E75}"/>
              </a:ext>
            </a:extLst>
          </p:cNvPr>
          <p:cNvSpPr/>
          <p:nvPr/>
        </p:nvSpPr>
        <p:spPr>
          <a:xfrm>
            <a:off x="-11718409" y="1552748"/>
            <a:ext cx="1477193" cy="3604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39AB1E-F9CE-DFD4-05C5-074C6BCF9D94}"/>
              </a:ext>
            </a:extLst>
          </p:cNvPr>
          <p:cNvCxnSpPr>
            <a:cxnSpLocks/>
          </p:cNvCxnSpPr>
          <p:nvPr/>
        </p:nvCxnSpPr>
        <p:spPr>
          <a:xfrm flipV="1">
            <a:off x="-10257015" y="1889437"/>
            <a:ext cx="3931856" cy="10235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D34A2-E792-3446-7BD7-C33103CFFC57}"/>
              </a:ext>
            </a:extLst>
          </p:cNvPr>
          <p:cNvSpPr/>
          <p:nvPr/>
        </p:nvSpPr>
        <p:spPr>
          <a:xfrm>
            <a:off x="523650" y="3976580"/>
            <a:ext cx="11239721" cy="2541270"/>
          </a:xfrm>
          <a:prstGeom prst="rect">
            <a:avLst/>
          </a:prstGeom>
          <a:solidFill>
            <a:srgbClr val="DCD3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1C687A-6476-3F4E-4EAF-4BD1AEFF3D0E}"/>
              </a:ext>
            </a:extLst>
          </p:cNvPr>
          <p:cNvSpPr txBox="1"/>
          <p:nvPr/>
        </p:nvSpPr>
        <p:spPr>
          <a:xfrm>
            <a:off x="660406" y="4163964"/>
            <a:ext cx="484069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+mj-lt"/>
                <a:cs typeface="Arial"/>
              </a:rPr>
              <a:t>It contains the historical sales data:</a:t>
            </a:r>
            <a:endParaRPr lang="en-AU" sz="2400" b="1">
              <a:solidFill>
                <a:schemeClr val="accent1">
                  <a:lumMod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C10D0-E17D-0ED2-859B-5D6830F9317F}"/>
              </a:ext>
            </a:extLst>
          </p:cNvPr>
          <p:cNvSpPr txBox="1"/>
          <p:nvPr/>
        </p:nvSpPr>
        <p:spPr>
          <a:xfrm>
            <a:off x="1610660" y="4691035"/>
            <a:ext cx="3127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1,017,209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46D97B-3376-6521-74FA-EF2B99D3EB01}"/>
              </a:ext>
            </a:extLst>
          </p:cNvPr>
          <p:cNvSpPr/>
          <p:nvPr/>
        </p:nvSpPr>
        <p:spPr>
          <a:xfrm>
            <a:off x="4289316" y="5055476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A263F9-50D9-2AFD-A445-A3E4CFAB2DFC}"/>
              </a:ext>
            </a:extLst>
          </p:cNvPr>
          <p:cNvSpPr txBox="1"/>
          <p:nvPr/>
        </p:nvSpPr>
        <p:spPr>
          <a:xfrm>
            <a:off x="7619364" y="4650501"/>
            <a:ext cx="1907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72CFE9-985B-E360-7C05-2585433B8DC5}"/>
              </a:ext>
            </a:extLst>
          </p:cNvPr>
          <p:cNvSpPr/>
          <p:nvPr/>
        </p:nvSpPr>
        <p:spPr>
          <a:xfrm>
            <a:off x="8707386" y="5055477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AU" sz="1800">
                <a:solidFill>
                  <a:schemeClr val="tx1"/>
                </a:solidFill>
                <a:latin typeface="Georgia Pro"/>
              </a:rPr>
              <a:t>*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D74170-BA22-014A-B803-4E3E8B86792E}"/>
              </a:ext>
            </a:extLst>
          </p:cNvPr>
          <p:cNvSpPr/>
          <p:nvPr/>
        </p:nvSpPr>
        <p:spPr>
          <a:xfrm>
            <a:off x="2116644" y="1482317"/>
            <a:ext cx="3403872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Rossmann_train.csv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D798928-DD62-6DE2-A9D3-B5565C8FF3E9}"/>
              </a:ext>
            </a:extLst>
          </p:cNvPr>
          <p:cNvSpPr/>
          <p:nvPr/>
        </p:nvSpPr>
        <p:spPr>
          <a:xfrm>
            <a:off x="5787223" y="4945835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pc="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AU" sz="1200" spc="3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29EE3B-DC49-6C9A-930B-9832E4E6F504}"/>
              </a:ext>
            </a:extLst>
          </p:cNvPr>
          <p:cNvSpPr txBox="1"/>
          <p:nvPr/>
        </p:nvSpPr>
        <p:spPr>
          <a:xfrm>
            <a:off x="715825" y="5684784"/>
            <a:ext cx="107183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* 9</a:t>
            </a:r>
            <a:r>
              <a:rPr lang="en-US" altLang="zh-CN" sz="1100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 variables : 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Store, </a:t>
            </a:r>
            <a:r>
              <a:rPr lang="en-US" altLang="zh-CN" sz="1100" i="1" err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DayOfWeek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, Date, Sales, Customers, Open, Promo, </a:t>
            </a:r>
            <a:r>
              <a:rPr lang="en-US" altLang="zh-CN" sz="1100" i="1" err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StateHoliday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, </a:t>
            </a:r>
            <a:r>
              <a:rPr lang="en-US" altLang="zh-CN" sz="1100" i="1" err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SchoolHoliday</a:t>
            </a:r>
            <a:endParaRPr lang="en-AU" sz="1100" i="1">
              <a:latin typeface="Times New Roman"/>
              <a:ea typeface="等线"/>
              <a:cs typeface="Times New Roman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A5ED5C-150B-F558-E046-D749A39138D2}"/>
              </a:ext>
            </a:extLst>
          </p:cNvPr>
          <p:cNvSpPr txBox="1"/>
          <p:nvPr/>
        </p:nvSpPr>
        <p:spPr>
          <a:xfrm>
            <a:off x="715825" y="5906830"/>
            <a:ext cx="107183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MY" altLang="zh-CN" sz="11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values exist in any of the columns.</a:t>
            </a:r>
            <a:r>
              <a:rPr lang="en-MY" sz="1100" i="1">
                <a:solidFill>
                  <a:srgbClr val="20212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MY" altLang="zh-CN" sz="11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U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8BA81C-FB1E-C796-8E50-C5B909DBBADA}"/>
              </a:ext>
            </a:extLst>
          </p:cNvPr>
          <p:cNvSpPr txBox="1"/>
          <p:nvPr/>
        </p:nvSpPr>
        <p:spPr>
          <a:xfrm>
            <a:off x="513983" y="1977354"/>
            <a:ext cx="93919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>
                <a:ea typeface="等线"/>
              </a:rPr>
              <a:t>The first 3 observations are as shown below:</a:t>
            </a:r>
            <a:endParaRPr lang="en-AU" sz="1600">
              <a:ea typeface="等线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38B46B-05F7-1239-D8AD-8D9F0CED890B}"/>
              </a:ext>
            </a:extLst>
          </p:cNvPr>
          <p:cNvSpPr/>
          <p:nvPr/>
        </p:nvSpPr>
        <p:spPr>
          <a:xfrm>
            <a:off x="565031" y="1552748"/>
            <a:ext cx="1477193" cy="360455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2037EB-608C-8014-4FDA-06A221B0A2F1}"/>
              </a:ext>
            </a:extLst>
          </p:cNvPr>
          <p:cNvCxnSpPr>
            <a:cxnSpLocks/>
          </p:cNvCxnSpPr>
          <p:nvPr/>
        </p:nvCxnSpPr>
        <p:spPr>
          <a:xfrm flipV="1">
            <a:off x="2026425" y="1889437"/>
            <a:ext cx="3931856" cy="10235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" name="Picture 4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B301995B-9060-D430-EE8B-32F72B54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093" y="2351401"/>
            <a:ext cx="7905974" cy="137447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59099EE-2626-75DE-5BF2-28B47C66D0F5}"/>
              </a:ext>
            </a:extLst>
          </p:cNvPr>
          <p:cNvGrpSpPr/>
          <p:nvPr/>
        </p:nvGrpSpPr>
        <p:grpSpPr>
          <a:xfrm>
            <a:off x="469133" y="7027900"/>
            <a:ext cx="11330293" cy="1765498"/>
            <a:chOff x="469133" y="7027900"/>
            <a:chExt cx="11330293" cy="17654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526CED-D8FA-6888-8BCE-C41D57B43DD7}"/>
                </a:ext>
              </a:extLst>
            </p:cNvPr>
            <p:cNvSpPr txBox="1"/>
            <p:nvPr/>
          </p:nvSpPr>
          <p:spPr>
            <a:xfrm>
              <a:off x="469133" y="7027900"/>
              <a:ext cx="5977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rgbClr val="202122"/>
                  </a:solidFill>
                  <a:latin typeface="Avenir Next LT Pro"/>
                </a:rPr>
                <a:t>Our Approach</a:t>
              </a:r>
              <a:endParaRPr lang="en-AU" sz="24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987814-F0FA-15AC-60F1-C6F386C8C2AB}"/>
                </a:ext>
              </a:extLst>
            </p:cNvPr>
            <p:cNvSpPr txBox="1"/>
            <p:nvPr/>
          </p:nvSpPr>
          <p:spPr>
            <a:xfrm>
              <a:off x="565031" y="7570145"/>
              <a:ext cx="93919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/>
                <a:t>For this project, we focused on </a:t>
              </a:r>
              <a:r>
                <a:rPr lang="en-US" altLang="zh-CN" err="1"/>
                <a:t>analysing</a:t>
              </a:r>
              <a:r>
                <a:rPr lang="en-US" altLang="zh-CN"/>
                <a:t> the top 20%  of stores in terms of sales.</a:t>
              </a:r>
            </a:p>
          </p:txBody>
        </p:sp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9AD6C5FF-8282-3ACB-E3C9-6A5D03ABEA95}"/>
                </a:ext>
              </a:extLst>
            </p:cNvPr>
            <p:cNvSpPr txBox="1">
              <a:spLocks/>
            </p:cNvSpPr>
            <p:nvPr/>
          </p:nvSpPr>
          <p:spPr>
            <a:xfrm>
              <a:off x="1482829" y="8103131"/>
              <a:ext cx="3921718" cy="454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AU" sz="2800" b="1">
                  <a:latin typeface="Arial Black" panose="020B0A04020102020204" pitchFamily="34" charset="0"/>
                  <a:cs typeface="Arial" panose="020B0604020202020204" pitchFamily="34" charset="0"/>
                </a:rPr>
                <a:t>Filtering &amp; Merging</a:t>
              </a:r>
            </a:p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Graphic 24" descr="Filter with solid fill">
              <a:extLst>
                <a:ext uri="{FF2B5EF4-FFF2-40B4-BE49-F238E27FC236}">
                  <a16:creationId xmlns:a16="http://schemas.microsoft.com/office/drawing/2014/main" id="{791B055A-824C-C8BD-6AF4-86750F36B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5904" y="7969757"/>
              <a:ext cx="810514" cy="81051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25B08C-A729-F325-EB1B-27F93C9CA807}"/>
                </a:ext>
              </a:extLst>
            </p:cNvPr>
            <p:cNvCxnSpPr>
              <a:cxnSpLocks/>
            </p:cNvCxnSpPr>
            <p:nvPr/>
          </p:nvCxnSpPr>
          <p:spPr>
            <a:xfrm>
              <a:off x="635903" y="8744482"/>
              <a:ext cx="5352328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E3BAC88C-61F9-7A66-6ADA-2D310C349B2B}"/>
                </a:ext>
              </a:extLst>
            </p:cNvPr>
            <p:cNvSpPr txBox="1">
              <a:spLocks/>
            </p:cNvSpPr>
            <p:nvPr/>
          </p:nvSpPr>
          <p:spPr>
            <a:xfrm>
              <a:off x="7337005" y="8325852"/>
              <a:ext cx="2120083" cy="454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Subtitle 2">
              <a:extLst>
                <a:ext uri="{FF2B5EF4-FFF2-40B4-BE49-F238E27FC236}">
                  <a16:creationId xmlns:a16="http://schemas.microsoft.com/office/drawing/2014/main" id="{58742B9A-7967-8755-3B6B-8963F13C6692}"/>
                </a:ext>
              </a:extLst>
            </p:cNvPr>
            <p:cNvSpPr txBox="1">
              <a:spLocks/>
            </p:cNvSpPr>
            <p:nvPr/>
          </p:nvSpPr>
          <p:spPr>
            <a:xfrm>
              <a:off x="7223865" y="8128628"/>
              <a:ext cx="3921718" cy="454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AU" sz="2800" b="1">
                  <a:latin typeface="Arial Black" panose="020B0A04020102020204" pitchFamily="34" charset="0"/>
                  <a:cs typeface="Arial" panose="020B0604020202020204" pitchFamily="34" charset="0"/>
                </a:rPr>
                <a:t>Result</a:t>
              </a:r>
            </a:p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1B39D0D-E83F-BD86-AE35-638A56D22B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7098" y="8780271"/>
              <a:ext cx="5352328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phic 35" descr="Presentation with pie chart with solid fill">
              <a:extLst>
                <a:ext uri="{FF2B5EF4-FFF2-40B4-BE49-F238E27FC236}">
                  <a16:creationId xmlns:a16="http://schemas.microsoft.com/office/drawing/2014/main" id="{B82AAD7F-4E08-8D07-522B-9BA17290B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66035" y="787899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49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E91B6-74C4-B0DC-96FE-7471973E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9EC50F-43BF-7D6A-F271-04D996C6DCEA}"/>
              </a:ext>
            </a:extLst>
          </p:cNvPr>
          <p:cNvSpPr/>
          <p:nvPr/>
        </p:nvSpPr>
        <p:spPr>
          <a:xfrm>
            <a:off x="0" y="-52698"/>
            <a:ext cx="12192000" cy="6936816"/>
          </a:xfrm>
          <a:prstGeom prst="rect">
            <a:avLst/>
          </a:prstGeom>
          <a:solidFill>
            <a:schemeClr val="tx2">
              <a:lumMod val="90000"/>
              <a:lumOff val="1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5261" name="Group 5260">
            <a:extLst>
              <a:ext uri="{FF2B5EF4-FFF2-40B4-BE49-F238E27FC236}">
                <a16:creationId xmlns:a16="http://schemas.microsoft.com/office/drawing/2014/main" id="{A0560195-4156-2AE6-3347-0AEA44FCD713}"/>
              </a:ext>
            </a:extLst>
          </p:cNvPr>
          <p:cNvGrpSpPr/>
          <p:nvPr/>
        </p:nvGrpSpPr>
        <p:grpSpPr>
          <a:xfrm>
            <a:off x="635903" y="1903837"/>
            <a:ext cx="5352328" cy="4765116"/>
            <a:chOff x="635903" y="1903837"/>
            <a:chExt cx="5352328" cy="4765116"/>
          </a:xfrm>
        </p:grpSpPr>
        <p:sp>
          <p:nvSpPr>
            <p:cNvPr id="5191" name="Rectangle 5190">
              <a:extLst>
                <a:ext uri="{FF2B5EF4-FFF2-40B4-BE49-F238E27FC236}">
                  <a16:creationId xmlns:a16="http://schemas.microsoft.com/office/drawing/2014/main" id="{E1A12D60-18AF-A8C3-ACA9-0622E128D395}"/>
                </a:ext>
              </a:extLst>
            </p:cNvPr>
            <p:cNvSpPr/>
            <p:nvPr/>
          </p:nvSpPr>
          <p:spPr>
            <a:xfrm>
              <a:off x="635903" y="1903837"/>
              <a:ext cx="5352328" cy="4765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174" name="Straight Connector 5173">
              <a:extLst>
                <a:ext uri="{FF2B5EF4-FFF2-40B4-BE49-F238E27FC236}">
                  <a16:creationId xmlns:a16="http://schemas.microsoft.com/office/drawing/2014/main" id="{ED85A4A6-7D3B-D413-FDFB-7E6BE2BDB5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103" y="2389745"/>
              <a:ext cx="0" cy="3429099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65" name="Rectangle 5164">
              <a:extLst>
                <a:ext uri="{FF2B5EF4-FFF2-40B4-BE49-F238E27FC236}">
                  <a16:creationId xmlns:a16="http://schemas.microsoft.com/office/drawing/2014/main" id="{A4B40AD7-8BFB-C7BB-50C9-E381A3CFBE8B}"/>
                </a:ext>
              </a:extLst>
            </p:cNvPr>
            <p:cNvSpPr/>
            <p:nvPr/>
          </p:nvSpPr>
          <p:spPr>
            <a:xfrm rot="5400000">
              <a:off x="995087" y="4590720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71" name="Rectangle 5170">
              <a:extLst>
                <a:ext uri="{FF2B5EF4-FFF2-40B4-BE49-F238E27FC236}">
                  <a16:creationId xmlns:a16="http://schemas.microsoft.com/office/drawing/2014/main" id="{BDA7308B-BDB6-C12C-6DE1-84A444DF0497}"/>
                </a:ext>
              </a:extLst>
            </p:cNvPr>
            <p:cNvSpPr/>
            <p:nvPr/>
          </p:nvSpPr>
          <p:spPr>
            <a:xfrm rot="5400000">
              <a:off x="1014895" y="3460541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72" name="Rectangle 5171">
              <a:extLst>
                <a:ext uri="{FF2B5EF4-FFF2-40B4-BE49-F238E27FC236}">
                  <a16:creationId xmlns:a16="http://schemas.microsoft.com/office/drawing/2014/main" id="{DFE754E9-FBDF-2C65-CCF8-D6D7B7026922}"/>
                </a:ext>
              </a:extLst>
            </p:cNvPr>
            <p:cNvSpPr/>
            <p:nvPr/>
          </p:nvSpPr>
          <p:spPr>
            <a:xfrm rot="5400000">
              <a:off x="1004751" y="2352881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27" name="Rectangle 5226">
              <a:extLst>
                <a:ext uri="{FF2B5EF4-FFF2-40B4-BE49-F238E27FC236}">
                  <a16:creationId xmlns:a16="http://schemas.microsoft.com/office/drawing/2014/main" id="{47660737-7975-0794-0076-971DC0EE4F09}"/>
                </a:ext>
              </a:extLst>
            </p:cNvPr>
            <p:cNvSpPr/>
            <p:nvPr/>
          </p:nvSpPr>
          <p:spPr>
            <a:xfrm rot="5400000">
              <a:off x="1014895" y="5671218"/>
              <a:ext cx="180000" cy="18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136" name="Subtitle 2">
            <a:extLst>
              <a:ext uri="{FF2B5EF4-FFF2-40B4-BE49-F238E27FC236}">
                <a16:creationId xmlns:a16="http://schemas.microsoft.com/office/drawing/2014/main" id="{86253056-A493-9241-DEF1-FC9D7CCA1423}"/>
              </a:ext>
            </a:extLst>
          </p:cNvPr>
          <p:cNvSpPr txBox="1">
            <a:spLocks/>
          </p:cNvSpPr>
          <p:nvPr/>
        </p:nvSpPr>
        <p:spPr>
          <a:xfrm>
            <a:off x="1481812" y="2603798"/>
            <a:ext cx="4267585" cy="6671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AU" sz="120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calculated the average sales for each store over the 31-month period in the data </a:t>
            </a:r>
            <a:r>
              <a:rPr lang="en-AU" sz="1200" i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(+ add this information into the store </a:t>
            </a:r>
            <a:r>
              <a:rPr lang="en-AU" sz="1200" i="1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AU" sz="1200" i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7" name="TextBox 5166">
            <a:extLst>
              <a:ext uri="{FF2B5EF4-FFF2-40B4-BE49-F238E27FC236}">
                <a16:creationId xmlns:a16="http://schemas.microsoft.com/office/drawing/2014/main" id="{29025785-AD58-A71C-9679-F2E2176400BC}"/>
              </a:ext>
            </a:extLst>
          </p:cNvPr>
          <p:cNvSpPr txBox="1"/>
          <p:nvPr/>
        </p:nvSpPr>
        <p:spPr>
          <a:xfrm>
            <a:off x="1472000" y="3753957"/>
            <a:ext cx="438031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AU" sz="1200">
                <a:solidFill>
                  <a:srgbClr val="202122"/>
                </a:solidFill>
                <a:latin typeface="Arial"/>
                <a:cs typeface="Arial"/>
              </a:rPr>
              <a:t>Next, we obtained the store IDs of the top 20% of stores in terms of sales from the store </a:t>
            </a:r>
            <a:r>
              <a:rPr lang="en-AU" sz="1200" err="1">
                <a:solidFill>
                  <a:srgbClr val="202122"/>
                </a:solidFill>
                <a:latin typeface="Arial"/>
                <a:cs typeface="Arial"/>
              </a:rPr>
              <a:t>dataframe</a:t>
            </a:r>
            <a:r>
              <a:rPr lang="en-AU" sz="120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lang="en-AU" sz="1200" i="1">
                <a:solidFill>
                  <a:srgbClr val="202122"/>
                </a:solidFill>
                <a:latin typeface="Arial"/>
                <a:cs typeface="Arial"/>
              </a:rPr>
              <a:t>(avg. sales </a:t>
            </a:r>
            <a:r>
              <a:rPr lang="en-AU" sz="1200" i="1">
                <a:solidFill>
                  <a:srgbClr val="202122"/>
                </a:solidFill>
                <a:latin typeface="Arial"/>
                <a:ea typeface="+mn-lt"/>
                <a:cs typeface="Arial"/>
              </a:rPr>
              <a:t>≥ 80% quantile)</a:t>
            </a:r>
          </a:p>
        </p:txBody>
      </p:sp>
      <p:sp>
        <p:nvSpPr>
          <p:cNvPr id="5169" name="TextBox 5168">
            <a:extLst>
              <a:ext uri="{FF2B5EF4-FFF2-40B4-BE49-F238E27FC236}">
                <a16:creationId xmlns:a16="http://schemas.microsoft.com/office/drawing/2014/main" id="{CB21629D-9AB7-E4F2-7DB9-E69B17320E0F}"/>
              </a:ext>
            </a:extLst>
          </p:cNvPr>
          <p:cNvSpPr txBox="1"/>
          <p:nvPr/>
        </p:nvSpPr>
        <p:spPr>
          <a:xfrm>
            <a:off x="1484018" y="4911316"/>
            <a:ext cx="418886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AU" sz="1200">
                <a:solidFill>
                  <a:srgbClr val="202122"/>
                </a:solidFill>
                <a:latin typeface="Arial"/>
                <a:cs typeface="Arial"/>
              </a:rPr>
              <a:t>Filtered both the store dataset &amp; sales dataset by the Store IDs obtained</a:t>
            </a:r>
          </a:p>
        </p:txBody>
      </p:sp>
      <p:sp>
        <p:nvSpPr>
          <p:cNvPr id="5179" name="Subtitle 2">
            <a:extLst>
              <a:ext uri="{FF2B5EF4-FFF2-40B4-BE49-F238E27FC236}">
                <a16:creationId xmlns:a16="http://schemas.microsoft.com/office/drawing/2014/main" id="{BFE5E8AC-0171-1ADC-A365-5DB6A42ED48F}"/>
              </a:ext>
            </a:extLst>
          </p:cNvPr>
          <p:cNvSpPr txBox="1">
            <a:spLocks/>
          </p:cNvSpPr>
          <p:nvPr/>
        </p:nvSpPr>
        <p:spPr>
          <a:xfrm>
            <a:off x="1472001" y="2129870"/>
            <a:ext cx="4366535" cy="454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>
                <a:latin typeface="Arial"/>
                <a:ea typeface="等线"/>
                <a:cs typeface="Arial"/>
              </a:rPr>
              <a:t>Calculate Average Sales</a:t>
            </a:r>
            <a:endParaRPr lang="en-AU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80" name="Subtitle 2">
            <a:extLst>
              <a:ext uri="{FF2B5EF4-FFF2-40B4-BE49-F238E27FC236}">
                <a16:creationId xmlns:a16="http://schemas.microsoft.com/office/drawing/2014/main" id="{84845EC8-05AF-2D12-B766-E6AB228D34CB}"/>
              </a:ext>
            </a:extLst>
          </p:cNvPr>
          <p:cNvSpPr txBox="1">
            <a:spLocks/>
          </p:cNvSpPr>
          <p:nvPr/>
        </p:nvSpPr>
        <p:spPr>
          <a:xfrm>
            <a:off x="1472001" y="3313270"/>
            <a:ext cx="4103299" cy="454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>
                <a:latin typeface="Arial"/>
                <a:ea typeface="等线"/>
                <a:cs typeface="Arial"/>
              </a:rPr>
              <a:t>Obtain top 20% of stores</a:t>
            </a:r>
            <a:endParaRPr lang="en-AU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81" name="Subtitle 2">
            <a:extLst>
              <a:ext uri="{FF2B5EF4-FFF2-40B4-BE49-F238E27FC236}">
                <a16:creationId xmlns:a16="http://schemas.microsoft.com/office/drawing/2014/main" id="{415A76CA-2325-60C0-5905-4BD6E0A6D758}"/>
              </a:ext>
            </a:extLst>
          </p:cNvPr>
          <p:cNvSpPr txBox="1">
            <a:spLocks/>
          </p:cNvSpPr>
          <p:nvPr/>
        </p:nvSpPr>
        <p:spPr>
          <a:xfrm>
            <a:off x="1473795" y="4508929"/>
            <a:ext cx="4103299" cy="454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Filtering</a:t>
            </a:r>
            <a:endParaRPr lang="en-AU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8" name="TextBox 5227">
            <a:extLst>
              <a:ext uri="{FF2B5EF4-FFF2-40B4-BE49-F238E27FC236}">
                <a16:creationId xmlns:a16="http://schemas.microsoft.com/office/drawing/2014/main" id="{6883E9E7-3C4E-E15D-4104-F3A5D1A0A11C}"/>
              </a:ext>
            </a:extLst>
          </p:cNvPr>
          <p:cNvSpPr txBox="1"/>
          <p:nvPr/>
        </p:nvSpPr>
        <p:spPr>
          <a:xfrm>
            <a:off x="1502241" y="5955770"/>
            <a:ext cx="4188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Finally, we merged the store </a:t>
            </a:r>
            <a:r>
              <a:rPr lang="en-US" sz="1200" err="1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dataframe</a:t>
            </a:r>
            <a:r>
              <a:rPr lang="en-US" sz="12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&amp; sales </a:t>
            </a:r>
            <a:r>
              <a:rPr lang="en-US" sz="1200" err="1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dataframe</a:t>
            </a:r>
            <a:r>
              <a:rPr lang="en-US" sz="1200">
                <a:solidFill>
                  <a:srgbClr val="202122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on the Store IDs</a:t>
            </a:r>
          </a:p>
        </p:txBody>
      </p:sp>
      <p:sp>
        <p:nvSpPr>
          <p:cNvPr id="5229" name="Subtitle 2">
            <a:extLst>
              <a:ext uri="{FF2B5EF4-FFF2-40B4-BE49-F238E27FC236}">
                <a16:creationId xmlns:a16="http://schemas.microsoft.com/office/drawing/2014/main" id="{DD99A6E9-7279-28C9-19D1-E1CFDC87741A}"/>
              </a:ext>
            </a:extLst>
          </p:cNvPr>
          <p:cNvSpPr txBox="1">
            <a:spLocks/>
          </p:cNvSpPr>
          <p:nvPr/>
        </p:nvSpPr>
        <p:spPr>
          <a:xfrm>
            <a:off x="1492018" y="5553383"/>
            <a:ext cx="4103299" cy="454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Merging</a:t>
            </a:r>
            <a:endParaRPr lang="en-AU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62" name="Group 5261">
            <a:extLst>
              <a:ext uri="{FF2B5EF4-FFF2-40B4-BE49-F238E27FC236}">
                <a16:creationId xmlns:a16="http://schemas.microsoft.com/office/drawing/2014/main" id="{B41DACCD-476A-4A7D-94FD-4EE6126C3ED1}"/>
              </a:ext>
            </a:extLst>
          </p:cNvPr>
          <p:cNvGrpSpPr/>
          <p:nvPr/>
        </p:nvGrpSpPr>
        <p:grpSpPr>
          <a:xfrm>
            <a:off x="6376939" y="1929334"/>
            <a:ext cx="5352328" cy="4765116"/>
            <a:chOff x="6376939" y="1929334"/>
            <a:chExt cx="5352328" cy="4765116"/>
          </a:xfrm>
        </p:grpSpPr>
        <p:sp>
          <p:nvSpPr>
            <p:cNvPr id="5230" name="Rectangle 5229">
              <a:extLst>
                <a:ext uri="{FF2B5EF4-FFF2-40B4-BE49-F238E27FC236}">
                  <a16:creationId xmlns:a16="http://schemas.microsoft.com/office/drawing/2014/main" id="{8F01FD75-85B7-14B8-1020-ACED1934FFA8}"/>
                </a:ext>
              </a:extLst>
            </p:cNvPr>
            <p:cNvSpPr/>
            <p:nvPr/>
          </p:nvSpPr>
          <p:spPr>
            <a:xfrm>
              <a:off x="6376939" y="1929334"/>
              <a:ext cx="5352328" cy="47651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52" name="TextBox 5251">
              <a:extLst>
                <a:ext uri="{FF2B5EF4-FFF2-40B4-BE49-F238E27FC236}">
                  <a16:creationId xmlns:a16="http://schemas.microsoft.com/office/drawing/2014/main" id="{2B651EB1-B818-1644-CE27-C70B8AB10B90}"/>
                </a:ext>
              </a:extLst>
            </p:cNvPr>
            <p:cNvSpPr txBox="1"/>
            <p:nvPr/>
          </p:nvSpPr>
          <p:spPr>
            <a:xfrm>
              <a:off x="6624134" y="2194933"/>
              <a:ext cx="493196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just"/>
              <a:r>
                <a:rPr lang="en-US" altLang="zh-CN">
                  <a:ea typeface="等线"/>
                </a:rPr>
                <a:t>Therefore, we got..</a:t>
              </a:r>
            </a:p>
          </p:txBody>
        </p:sp>
      </p:grpSp>
      <p:sp>
        <p:nvSpPr>
          <p:cNvPr id="5250" name="TextBox 5249">
            <a:extLst>
              <a:ext uri="{FF2B5EF4-FFF2-40B4-BE49-F238E27FC236}">
                <a16:creationId xmlns:a16="http://schemas.microsoft.com/office/drawing/2014/main" id="{84E0AD06-6C64-6683-AC51-A6E7D1179882}"/>
              </a:ext>
            </a:extLst>
          </p:cNvPr>
          <p:cNvSpPr txBox="1"/>
          <p:nvPr/>
        </p:nvSpPr>
        <p:spPr>
          <a:xfrm>
            <a:off x="6624134" y="5262240"/>
            <a:ext cx="493196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AU" sz="1400" i="1">
                <a:solidFill>
                  <a:srgbClr val="202122"/>
                </a:solidFill>
                <a:latin typeface="Arial"/>
                <a:cs typeface="Arial"/>
              </a:rPr>
              <a:t>18 variables</a:t>
            </a:r>
            <a:r>
              <a:rPr lang="en-AU" sz="1400" dirty="0">
                <a:solidFill>
                  <a:srgbClr val="202122"/>
                </a:solidFill>
                <a:latin typeface="Arial"/>
                <a:cs typeface="Arial"/>
              </a:rPr>
              <a:t> with </a:t>
            </a:r>
            <a:r>
              <a:rPr lang="en-AU" sz="1400" i="1" dirty="0">
                <a:solidFill>
                  <a:srgbClr val="202122"/>
                </a:solidFill>
                <a:latin typeface="Arial"/>
                <a:cs typeface="Arial"/>
              </a:rPr>
              <a:t>Date</a:t>
            </a:r>
            <a:r>
              <a:rPr lang="en-AU" sz="1400" dirty="0">
                <a:solidFill>
                  <a:srgbClr val="202122"/>
                </a:solidFill>
                <a:latin typeface="Arial"/>
                <a:cs typeface="Arial"/>
              </a:rPr>
              <a:t> set as index</a:t>
            </a:r>
          </a:p>
        </p:txBody>
      </p:sp>
      <p:sp>
        <p:nvSpPr>
          <p:cNvPr id="5253" name="Rectangle 5252">
            <a:extLst>
              <a:ext uri="{FF2B5EF4-FFF2-40B4-BE49-F238E27FC236}">
                <a16:creationId xmlns:a16="http://schemas.microsoft.com/office/drawing/2014/main" id="{DCA24427-923B-B10A-8053-298332C86C06}"/>
              </a:ext>
            </a:extLst>
          </p:cNvPr>
          <p:cNvSpPr/>
          <p:nvPr/>
        </p:nvSpPr>
        <p:spPr>
          <a:xfrm>
            <a:off x="6624134" y="2867096"/>
            <a:ext cx="599731" cy="4263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AU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55" name="TextBox 5254">
            <a:extLst>
              <a:ext uri="{FF2B5EF4-FFF2-40B4-BE49-F238E27FC236}">
                <a16:creationId xmlns:a16="http://schemas.microsoft.com/office/drawing/2014/main" id="{8C7D83EA-E772-9873-4F38-5232299AF3CA}"/>
              </a:ext>
            </a:extLst>
          </p:cNvPr>
          <p:cNvSpPr txBox="1"/>
          <p:nvPr/>
        </p:nvSpPr>
        <p:spPr>
          <a:xfrm>
            <a:off x="6624134" y="3502913"/>
            <a:ext cx="4931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140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</a:t>
            </a:r>
            <a:r>
              <a:rPr lang="en-AU" sz="1400" err="1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AU" sz="140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containing the past sales data of 223 stores</a:t>
            </a:r>
          </a:p>
        </p:txBody>
      </p:sp>
      <p:sp>
        <p:nvSpPr>
          <p:cNvPr id="5258" name="Subtitle 2">
            <a:extLst>
              <a:ext uri="{FF2B5EF4-FFF2-40B4-BE49-F238E27FC236}">
                <a16:creationId xmlns:a16="http://schemas.microsoft.com/office/drawing/2014/main" id="{90E09AC2-9CD1-91AD-E356-7C7C0D86EC84}"/>
              </a:ext>
            </a:extLst>
          </p:cNvPr>
          <p:cNvSpPr txBox="1">
            <a:spLocks/>
          </p:cNvSpPr>
          <p:nvPr/>
        </p:nvSpPr>
        <p:spPr>
          <a:xfrm>
            <a:off x="7336812" y="2878568"/>
            <a:ext cx="4103299" cy="454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>
                <a:latin typeface="Arial"/>
                <a:ea typeface="等线"/>
                <a:cs typeface="Arial"/>
              </a:rPr>
              <a:t>A Single </a:t>
            </a:r>
            <a:r>
              <a:rPr lang="en-US" altLang="zh-CN" sz="2000" b="1" err="1">
                <a:latin typeface="Arial"/>
                <a:ea typeface="等线"/>
                <a:cs typeface="Arial"/>
              </a:rPr>
              <a:t>Dataframe</a:t>
            </a:r>
            <a:endParaRPr lang="en-AU" sz="2000" b="1">
              <a:latin typeface="Arial"/>
              <a:ea typeface="等线"/>
              <a:cs typeface="Arial"/>
            </a:endParaRPr>
          </a:p>
        </p:txBody>
      </p:sp>
      <p:sp>
        <p:nvSpPr>
          <p:cNvPr id="5259" name="Rectangle 5258">
            <a:extLst>
              <a:ext uri="{FF2B5EF4-FFF2-40B4-BE49-F238E27FC236}">
                <a16:creationId xmlns:a16="http://schemas.microsoft.com/office/drawing/2014/main" id="{7853EDEF-468A-A93B-8ADB-A35DF6EAC389}"/>
              </a:ext>
            </a:extLst>
          </p:cNvPr>
          <p:cNvSpPr/>
          <p:nvPr/>
        </p:nvSpPr>
        <p:spPr>
          <a:xfrm>
            <a:off x="6624134" y="4460184"/>
            <a:ext cx="599731" cy="426338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60" name="Subtitle 2">
            <a:extLst>
              <a:ext uri="{FF2B5EF4-FFF2-40B4-BE49-F238E27FC236}">
                <a16:creationId xmlns:a16="http://schemas.microsoft.com/office/drawing/2014/main" id="{E0FE42C7-C0D2-E02F-430E-FC5D9247CF36}"/>
              </a:ext>
            </a:extLst>
          </p:cNvPr>
          <p:cNvSpPr txBox="1">
            <a:spLocks/>
          </p:cNvSpPr>
          <p:nvPr/>
        </p:nvSpPr>
        <p:spPr>
          <a:xfrm>
            <a:off x="7336812" y="4471656"/>
            <a:ext cx="4103299" cy="4544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Complete Variables</a:t>
            </a:r>
            <a:endParaRPr lang="en-AU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70" name="Group 5269">
            <a:extLst>
              <a:ext uri="{FF2B5EF4-FFF2-40B4-BE49-F238E27FC236}">
                <a16:creationId xmlns:a16="http://schemas.microsoft.com/office/drawing/2014/main" id="{3E23C071-5F7A-7524-28FB-8F70A3DA3F4B}"/>
              </a:ext>
            </a:extLst>
          </p:cNvPr>
          <p:cNvGrpSpPr/>
          <p:nvPr/>
        </p:nvGrpSpPr>
        <p:grpSpPr>
          <a:xfrm>
            <a:off x="398974" y="173998"/>
            <a:ext cx="11330293" cy="1765498"/>
            <a:chOff x="469133" y="7027900"/>
            <a:chExt cx="11330293" cy="1765498"/>
          </a:xfrm>
        </p:grpSpPr>
        <p:sp>
          <p:nvSpPr>
            <p:cNvPr id="5271" name="TextBox 5270">
              <a:extLst>
                <a:ext uri="{FF2B5EF4-FFF2-40B4-BE49-F238E27FC236}">
                  <a16:creationId xmlns:a16="http://schemas.microsoft.com/office/drawing/2014/main" id="{8E5B2D7B-23AE-0237-07F1-885105B91686}"/>
                </a:ext>
              </a:extLst>
            </p:cNvPr>
            <p:cNvSpPr txBox="1"/>
            <p:nvPr/>
          </p:nvSpPr>
          <p:spPr>
            <a:xfrm>
              <a:off x="469133" y="7027900"/>
              <a:ext cx="5977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>
                  <a:solidFill>
                    <a:srgbClr val="202122"/>
                  </a:solidFill>
                  <a:latin typeface="Avenir Next LT Pro"/>
                </a:rPr>
                <a:t>Our Approach</a:t>
              </a:r>
              <a:endParaRPr lang="en-AU" sz="2400" b="1"/>
            </a:p>
          </p:txBody>
        </p:sp>
        <p:sp>
          <p:nvSpPr>
            <p:cNvPr id="5272" name="TextBox 5271">
              <a:extLst>
                <a:ext uri="{FF2B5EF4-FFF2-40B4-BE49-F238E27FC236}">
                  <a16:creationId xmlns:a16="http://schemas.microsoft.com/office/drawing/2014/main" id="{03604432-1F87-92DD-9FA4-920032A2E9B1}"/>
                </a:ext>
              </a:extLst>
            </p:cNvPr>
            <p:cNvSpPr txBox="1"/>
            <p:nvPr/>
          </p:nvSpPr>
          <p:spPr>
            <a:xfrm>
              <a:off x="565031" y="7570145"/>
              <a:ext cx="939195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zh-CN">
                  <a:ea typeface="等线"/>
                </a:rPr>
                <a:t>For this project, we focused on </a:t>
              </a:r>
              <a:r>
                <a:rPr lang="en-US" altLang="zh-CN" err="1">
                  <a:ea typeface="等线"/>
                </a:rPr>
                <a:t>analysing</a:t>
              </a:r>
              <a:r>
                <a:rPr lang="en-US" altLang="zh-CN">
                  <a:ea typeface="等线"/>
                </a:rPr>
                <a:t> the top 20% of stores in terms of sales.</a:t>
              </a:r>
            </a:p>
          </p:txBody>
        </p:sp>
        <p:sp>
          <p:nvSpPr>
            <p:cNvPr id="5273" name="Subtitle 2">
              <a:extLst>
                <a:ext uri="{FF2B5EF4-FFF2-40B4-BE49-F238E27FC236}">
                  <a16:creationId xmlns:a16="http://schemas.microsoft.com/office/drawing/2014/main" id="{DA9A39B0-7D66-5C55-7384-A4759E7C9838}"/>
                </a:ext>
              </a:extLst>
            </p:cNvPr>
            <p:cNvSpPr txBox="1">
              <a:spLocks/>
            </p:cNvSpPr>
            <p:nvPr/>
          </p:nvSpPr>
          <p:spPr>
            <a:xfrm>
              <a:off x="1482829" y="8103131"/>
              <a:ext cx="3921718" cy="454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AU" sz="2800" b="1">
                  <a:latin typeface="Arial Black" panose="020B0A04020102020204" pitchFamily="34" charset="0"/>
                  <a:cs typeface="Arial" panose="020B0604020202020204" pitchFamily="34" charset="0"/>
                </a:rPr>
                <a:t>Filtering &amp; Merging</a:t>
              </a:r>
            </a:p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274" name="Graphic 5273" descr="Filter with solid fill">
              <a:extLst>
                <a:ext uri="{FF2B5EF4-FFF2-40B4-BE49-F238E27FC236}">
                  <a16:creationId xmlns:a16="http://schemas.microsoft.com/office/drawing/2014/main" id="{90B673C0-0389-4257-DF7C-B4BAB878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5904" y="7969757"/>
              <a:ext cx="810514" cy="810514"/>
            </a:xfrm>
            <a:prstGeom prst="rect">
              <a:avLst/>
            </a:prstGeom>
          </p:spPr>
        </p:pic>
        <p:cxnSp>
          <p:nvCxnSpPr>
            <p:cNvPr id="5275" name="Straight Connector 5274">
              <a:extLst>
                <a:ext uri="{FF2B5EF4-FFF2-40B4-BE49-F238E27FC236}">
                  <a16:creationId xmlns:a16="http://schemas.microsoft.com/office/drawing/2014/main" id="{78E35F5C-70B3-2A03-E124-AA86DB930EB9}"/>
                </a:ext>
              </a:extLst>
            </p:cNvPr>
            <p:cNvCxnSpPr>
              <a:cxnSpLocks/>
            </p:cNvCxnSpPr>
            <p:nvPr/>
          </p:nvCxnSpPr>
          <p:spPr>
            <a:xfrm>
              <a:off x="635903" y="8744482"/>
              <a:ext cx="5352328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76" name="Subtitle 2">
              <a:extLst>
                <a:ext uri="{FF2B5EF4-FFF2-40B4-BE49-F238E27FC236}">
                  <a16:creationId xmlns:a16="http://schemas.microsoft.com/office/drawing/2014/main" id="{E95517BC-3E3B-AADE-3FE3-273F281D8AF3}"/>
                </a:ext>
              </a:extLst>
            </p:cNvPr>
            <p:cNvSpPr txBox="1">
              <a:spLocks/>
            </p:cNvSpPr>
            <p:nvPr/>
          </p:nvSpPr>
          <p:spPr>
            <a:xfrm>
              <a:off x="7337005" y="8325852"/>
              <a:ext cx="2120083" cy="454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7" name="Subtitle 2">
              <a:extLst>
                <a:ext uri="{FF2B5EF4-FFF2-40B4-BE49-F238E27FC236}">
                  <a16:creationId xmlns:a16="http://schemas.microsoft.com/office/drawing/2014/main" id="{C4E18990-33AF-C136-5A9C-7821DB3405BD}"/>
                </a:ext>
              </a:extLst>
            </p:cNvPr>
            <p:cNvSpPr txBox="1">
              <a:spLocks/>
            </p:cNvSpPr>
            <p:nvPr/>
          </p:nvSpPr>
          <p:spPr>
            <a:xfrm>
              <a:off x="7223865" y="8128628"/>
              <a:ext cx="3921718" cy="454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en-AU" sz="2800" b="1">
                  <a:latin typeface="Arial Black" panose="020B0A04020102020204" pitchFamily="34" charset="0"/>
                  <a:cs typeface="Arial" panose="020B0604020202020204" pitchFamily="34" charset="0"/>
                </a:rPr>
                <a:t>Result</a:t>
              </a:r>
            </a:p>
            <a:p>
              <a:pPr algn="l"/>
              <a:endParaRPr lang="en-AU" sz="2800" b="1" i="1"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278" name="Straight Connector 5277">
              <a:extLst>
                <a:ext uri="{FF2B5EF4-FFF2-40B4-BE49-F238E27FC236}">
                  <a16:creationId xmlns:a16="http://schemas.microsoft.com/office/drawing/2014/main" id="{64A5B10A-CFF3-6B74-C124-D7AAB05FE5AF}"/>
                </a:ext>
              </a:extLst>
            </p:cNvPr>
            <p:cNvCxnSpPr>
              <a:cxnSpLocks/>
            </p:cNvCxnSpPr>
            <p:nvPr/>
          </p:nvCxnSpPr>
          <p:spPr>
            <a:xfrm>
              <a:off x="6447098" y="8780271"/>
              <a:ext cx="5352328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279" name="Graphic 5278" descr="Presentation with pie chart with solid fill">
              <a:extLst>
                <a:ext uri="{FF2B5EF4-FFF2-40B4-BE49-F238E27FC236}">
                  <a16:creationId xmlns:a16="http://schemas.microsoft.com/office/drawing/2014/main" id="{C6DE4935-984B-E02F-23B5-C8D0B2F4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66035" y="7878998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AA94E7C-7CCB-B5BF-937A-25A7692C259E}"/>
              </a:ext>
            </a:extLst>
          </p:cNvPr>
          <p:cNvSpPr txBox="1"/>
          <p:nvPr/>
        </p:nvSpPr>
        <p:spPr>
          <a:xfrm>
            <a:off x="469133" y="-9003647"/>
            <a:ext cx="5977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rgbClr val="202122"/>
                </a:solidFill>
                <a:latin typeface="Avenir Next LT Pro"/>
              </a:rPr>
              <a:t>Overview of Data</a:t>
            </a:r>
            <a:endParaRPr lang="en-AU" sz="2400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C9DCC-410D-4670-F988-08DB845E2AFD}"/>
              </a:ext>
            </a:extLst>
          </p:cNvPr>
          <p:cNvSpPr txBox="1"/>
          <p:nvPr/>
        </p:nvSpPr>
        <p:spPr>
          <a:xfrm>
            <a:off x="635903" y="-8472208"/>
            <a:ext cx="9391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2 datasets were made available for use in this project</a:t>
            </a:r>
            <a:r>
              <a:rPr lang="en-MY" altLang="zh-CN"/>
              <a:t>, namely:</a:t>
            </a:r>
            <a:r>
              <a:rPr lang="en-US" altLang="zh-CN"/>
              <a:t> </a:t>
            </a:r>
            <a:endParaRPr lang="en-AU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3B3D236-0A6F-317C-0F20-0A45C14B21D0}"/>
              </a:ext>
            </a:extLst>
          </p:cNvPr>
          <p:cNvCxnSpPr/>
          <p:nvPr/>
        </p:nvCxnSpPr>
        <p:spPr>
          <a:xfrm>
            <a:off x="4292085" y="-7983175"/>
            <a:ext cx="327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F495916-17B4-D540-25AB-01008445CD7B}"/>
              </a:ext>
            </a:extLst>
          </p:cNvPr>
          <p:cNvSpPr/>
          <p:nvPr/>
        </p:nvSpPr>
        <p:spPr>
          <a:xfrm>
            <a:off x="5961639" y="-8030563"/>
            <a:ext cx="1606081" cy="976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52998-158B-7F95-D879-78E4D2954B32}"/>
              </a:ext>
            </a:extLst>
          </p:cNvPr>
          <p:cNvSpPr/>
          <p:nvPr/>
        </p:nvSpPr>
        <p:spPr>
          <a:xfrm>
            <a:off x="523650" y="-5214322"/>
            <a:ext cx="11239721" cy="2541270"/>
          </a:xfrm>
          <a:prstGeom prst="rect">
            <a:avLst/>
          </a:prstGeom>
          <a:solidFill>
            <a:srgbClr val="DCD3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5F0C16-9C64-B316-2667-23C026D758BA}"/>
              </a:ext>
            </a:extLst>
          </p:cNvPr>
          <p:cNvSpPr txBox="1"/>
          <p:nvPr/>
        </p:nvSpPr>
        <p:spPr>
          <a:xfrm>
            <a:off x="660406" y="-5026938"/>
            <a:ext cx="484069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+mj-lt"/>
                <a:cs typeface="Arial"/>
              </a:rPr>
              <a:t>It contains the historical sales data:</a:t>
            </a:r>
            <a:endParaRPr lang="en-AU" sz="2400" b="1">
              <a:solidFill>
                <a:schemeClr val="accent1">
                  <a:lumMod val="50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CD0350-5170-98D9-2C15-886CCDF57B58}"/>
              </a:ext>
            </a:extLst>
          </p:cNvPr>
          <p:cNvSpPr txBox="1"/>
          <p:nvPr/>
        </p:nvSpPr>
        <p:spPr>
          <a:xfrm>
            <a:off x="1610660" y="-4499867"/>
            <a:ext cx="3127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1,017,209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68B7D0-AA5A-2A2B-6CCD-87C9BD3FF628}"/>
              </a:ext>
            </a:extLst>
          </p:cNvPr>
          <p:cNvSpPr/>
          <p:nvPr/>
        </p:nvSpPr>
        <p:spPr>
          <a:xfrm>
            <a:off x="4289316" y="-4135426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5491F8-6A2B-D34F-3413-841106EADB99}"/>
              </a:ext>
            </a:extLst>
          </p:cNvPr>
          <p:cNvSpPr txBox="1"/>
          <p:nvPr/>
        </p:nvSpPr>
        <p:spPr>
          <a:xfrm>
            <a:off x="7619364" y="-4540401"/>
            <a:ext cx="1907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5400" b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AU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3C0B971-209B-AE3D-2AAD-FEE1356919C3}"/>
              </a:ext>
            </a:extLst>
          </p:cNvPr>
          <p:cNvSpPr/>
          <p:nvPr/>
        </p:nvSpPr>
        <p:spPr>
          <a:xfrm>
            <a:off x="8707386" y="-4135425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en-AU" sz="1800">
                <a:solidFill>
                  <a:schemeClr val="tx1"/>
                </a:solidFill>
                <a:latin typeface="Georgia Pro"/>
              </a:rPr>
              <a:t>*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769669-728C-A6F9-8251-0AC3D1640D8C}"/>
              </a:ext>
            </a:extLst>
          </p:cNvPr>
          <p:cNvSpPr/>
          <p:nvPr/>
        </p:nvSpPr>
        <p:spPr>
          <a:xfrm>
            <a:off x="2116644" y="-7708585"/>
            <a:ext cx="3403872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Rossmann_train.csv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4C08F8F-859F-AEE8-1BEC-3C91264F0ECD}"/>
              </a:ext>
            </a:extLst>
          </p:cNvPr>
          <p:cNvSpPr/>
          <p:nvPr/>
        </p:nvSpPr>
        <p:spPr>
          <a:xfrm>
            <a:off x="5787223" y="-4245067"/>
            <a:ext cx="1907791" cy="430887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pc="3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en-AU" sz="1200" spc="3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493CF8-FDFC-AB33-2A4B-B5AB349B1302}"/>
              </a:ext>
            </a:extLst>
          </p:cNvPr>
          <p:cNvSpPr txBox="1"/>
          <p:nvPr/>
        </p:nvSpPr>
        <p:spPr>
          <a:xfrm>
            <a:off x="715825" y="-3506118"/>
            <a:ext cx="107183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* </a:t>
            </a:r>
            <a:r>
              <a:rPr lang="en-US" altLang="zh-CN" sz="1100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10 variables : 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Store, </a:t>
            </a:r>
            <a:r>
              <a:rPr lang="en-US" altLang="zh-CN" sz="1100" i="1" err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DayOfWeek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, Date, Sales, Customers, Open, Promo, </a:t>
            </a:r>
            <a:r>
              <a:rPr lang="en-US" altLang="zh-CN" sz="1100" i="1" err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StateHoliday</a:t>
            </a:r>
            <a:r>
              <a:rPr lang="en-US" altLang="zh-CN" sz="1100" i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, </a:t>
            </a:r>
            <a:r>
              <a:rPr lang="en-US" altLang="zh-CN" sz="1100" i="1" err="1">
                <a:solidFill>
                  <a:srgbClr val="202122"/>
                </a:solidFill>
                <a:latin typeface="Times New Roman"/>
                <a:ea typeface="等线"/>
                <a:cs typeface="Times New Roman"/>
              </a:rPr>
              <a:t>SchoolHoliday</a:t>
            </a:r>
            <a:endParaRPr lang="en-AU" sz="1100" i="1">
              <a:latin typeface="Times New Roman"/>
              <a:ea typeface="等线"/>
              <a:cs typeface="Times New Roman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91243D-9ED3-CBCF-0E80-F60DA7DE33DA}"/>
              </a:ext>
            </a:extLst>
          </p:cNvPr>
          <p:cNvSpPr txBox="1"/>
          <p:nvPr/>
        </p:nvSpPr>
        <p:spPr>
          <a:xfrm>
            <a:off x="715825" y="-3284072"/>
            <a:ext cx="107183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100" i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MY" altLang="zh-CN" sz="11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values exist in any of the columns.</a:t>
            </a:r>
            <a:r>
              <a:rPr lang="en-MY" sz="1100" i="1">
                <a:solidFill>
                  <a:srgbClr val="202122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MY" altLang="zh-CN" sz="110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AU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2523CC-1FC7-7B3D-F668-7CF2B952821A}"/>
              </a:ext>
            </a:extLst>
          </p:cNvPr>
          <p:cNvSpPr txBox="1"/>
          <p:nvPr/>
        </p:nvSpPr>
        <p:spPr>
          <a:xfrm>
            <a:off x="513983" y="-7213548"/>
            <a:ext cx="93919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600">
                <a:ea typeface="等线"/>
              </a:rPr>
              <a:t>The first 3 observations are as shown below:</a:t>
            </a:r>
            <a:endParaRPr lang="en-AU" sz="1600">
              <a:ea typeface="等线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D7E602-8F4C-6F82-07BB-8250DD3AAC28}"/>
              </a:ext>
            </a:extLst>
          </p:cNvPr>
          <p:cNvSpPr/>
          <p:nvPr/>
        </p:nvSpPr>
        <p:spPr>
          <a:xfrm>
            <a:off x="565031" y="-7638154"/>
            <a:ext cx="1477193" cy="360455"/>
          </a:xfrm>
          <a:prstGeom prst="rect">
            <a:avLst/>
          </a:prstGeom>
          <a:solidFill>
            <a:srgbClr val="FAB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AU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305D0B-957E-3992-2492-01881EF66751}"/>
              </a:ext>
            </a:extLst>
          </p:cNvPr>
          <p:cNvCxnSpPr>
            <a:cxnSpLocks/>
          </p:cNvCxnSpPr>
          <p:nvPr/>
        </p:nvCxnSpPr>
        <p:spPr>
          <a:xfrm flipV="1">
            <a:off x="2026425" y="-7301465"/>
            <a:ext cx="3931856" cy="10235"/>
          </a:xfrm>
          <a:prstGeom prst="line">
            <a:avLst/>
          </a:prstGeom>
          <a:ln w="31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" name="Picture 6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4608E78-E4A0-25F2-53B0-19CFC4354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093" y="-6839501"/>
            <a:ext cx="7905974" cy="1374476"/>
          </a:xfrm>
          <a:prstGeom prst="rect">
            <a:avLst/>
          </a:prstGeom>
        </p:spPr>
      </p:pic>
      <p:grpSp>
        <p:nvGrpSpPr>
          <p:cNvPr id="5125" name="Group 5124">
            <a:extLst>
              <a:ext uri="{FF2B5EF4-FFF2-40B4-BE49-F238E27FC236}">
                <a16:creationId xmlns:a16="http://schemas.microsoft.com/office/drawing/2014/main" id="{1B8FD9AC-6E8A-D7ED-9ABD-99E0768322E9}"/>
              </a:ext>
            </a:extLst>
          </p:cNvPr>
          <p:cNvGrpSpPr/>
          <p:nvPr/>
        </p:nvGrpSpPr>
        <p:grpSpPr>
          <a:xfrm>
            <a:off x="0" y="-2285784"/>
            <a:ext cx="12227025" cy="2277781"/>
            <a:chOff x="0" y="0"/>
            <a:chExt cx="12227025" cy="2277781"/>
          </a:xfrm>
        </p:grpSpPr>
        <p:pic>
          <p:nvPicPr>
            <p:cNvPr id="5126" name="Picture 2" descr="8,900+ Pharmacy Counter Stock Photos, Pictures &amp; Royalty-Free Images -  iStock | Pharmacy shelves, Pharmacy, Pharmacist">
              <a:extLst>
                <a:ext uri="{FF2B5EF4-FFF2-40B4-BE49-F238E27FC236}">
                  <a16:creationId xmlns:a16="http://schemas.microsoft.com/office/drawing/2014/main" id="{6DBF6305-840D-147F-5D87-CA2057650C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/>
                      </a14:imgEffect>
                      <a14:imgEffect>
                        <a14:colorTemperature colorTemp="4700"/>
                      </a14:imgEffect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51" b="21089"/>
            <a:stretch/>
          </p:blipFill>
          <p:spPr bwMode="auto">
            <a:xfrm>
              <a:off x="0" y="0"/>
              <a:ext cx="12227025" cy="2277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27" name="Rectangle 5126">
              <a:extLst>
                <a:ext uri="{FF2B5EF4-FFF2-40B4-BE49-F238E27FC236}">
                  <a16:creationId xmlns:a16="http://schemas.microsoft.com/office/drawing/2014/main" id="{4131AAB9-553D-F089-2006-442A94D67B66}"/>
                </a:ext>
              </a:extLst>
            </p:cNvPr>
            <p:cNvSpPr/>
            <p:nvPr/>
          </p:nvSpPr>
          <p:spPr>
            <a:xfrm>
              <a:off x="0" y="0"/>
              <a:ext cx="12192000" cy="2277781"/>
            </a:xfrm>
            <a:prstGeom prst="rect">
              <a:avLst/>
            </a:prstGeom>
            <a:solidFill>
              <a:schemeClr val="tx2">
                <a:lumMod val="90000"/>
                <a:lumOff val="1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28" name="TextBox 5127">
              <a:extLst>
                <a:ext uri="{FF2B5EF4-FFF2-40B4-BE49-F238E27FC236}">
                  <a16:creationId xmlns:a16="http://schemas.microsoft.com/office/drawing/2014/main" id="{606AC629-606B-5B9C-6ECD-BADAC5B32E28}"/>
                </a:ext>
              </a:extLst>
            </p:cNvPr>
            <p:cNvSpPr txBox="1"/>
            <p:nvPr/>
          </p:nvSpPr>
          <p:spPr>
            <a:xfrm>
              <a:off x="2148345" y="747952"/>
              <a:ext cx="894637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Data Preprocessing</a:t>
              </a:r>
              <a:endParaRPr lang="en-AU"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29" name="Straight Connector 5128">
              <a:extLst>
                <a:ext uri="{FF2B5EF4-FFF2-40B4-BE49-F238E27FC236}">
                  <a16:creationId xmlns:a16="http://schemas.microsoft.com/office/drawing/2014/main" id="{30616CAB-6161-E645-91A1-A08D5F446E0B}"/>
                </a:ext>
              </a:extLst>
            </p:cNvPr>
            <p:cNvCxnSpPr/>
            <p:nvPr/>
          </p:nvCxnSpPr>
          <p:spPr>
            <a:xfrm>
              <a:off x="837744" y="546640"/>
              <a:ext cx="347240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30" name="Title 1">
              <a:extLst>
                <a:ext uri="{FF2B5EF4-FFF2-40B4-BE49-F238E27FC236}">
                  <a16:creationId xmlns:a16="http://schemas.microsoft.com/office/drawing/2014/main" id="{FBA9E62A-1989-979A-8A97-EC9D82AE2B02}"/>
                </a:ext>
              </a:extLst>
            </p:cNvPr>
            <p:cNvSpPr txBox="1">
              <a:spLocks/>
            </p:cNvSpPr>
            <p:nvPr/>
          </p:nvSpPr>
          <p:spPr>
            <a:xfrm>
              <a:off x="469134" y="1095959"/>
              <a:ext cx="1501140" cy="6676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AU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lephant Pro" panose="00000500000000000000" pitchFamily="2" charset="0"/>
                  <a:ea typeface="BIZ UDPGothic" panose="020B0400000000000000" pitchFamily="34" charset="-128"/>
                  <a:cs typeface="Arial"/>
                </a:rPr>
                <a:t>02</a:t>
              </a:r>
              <a:endPara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lephant Pro" panose="00000500000000000000" pitchFamily="2" charset="0"/>
                <a:ea typeface="BIZ UDPGothic" panose="020B0400000000000000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49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6" grpId="0"/>
      <p:bldP spid="5167" grpId="0"/>
      <p:bldP spid="5169" grpId="0"/>
      <p:bldP spid="5179" grpId="0"/>
      <p:bldP spid="5180" grpId="0"/>
      <p:bldP spid="5181" grpId="0"/>
      <p:bldP spid="5228" grpId="0"/>
      <p:bldP spid="5229" grpId="0"/>
      <p:bldP spid="5250" grpId="0"/>
      <p:bldP spid="5253" grpId="0" animBg="1"/>
      <p:bldP spid="5255" grpId="0"/>
      <p:bldP spid="5258" grpId="0"/>
      <p:bldP spid="5259" grpId="0" animBg="1"/>
      <p:bldP spid="52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90000"/>
            <a:lumOff val="1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22b920-1f4f-467b-8242-c82b43d0026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28CF9CAFCA54281A8035971CE213C" ma:contentTypeVersion="8" ma:contentTypeDescription="Create a new document." ma:contentTypeScope="" ma:versionID="67244d7c132088f413d78b0571e5756c">
  <xsd:schema xmlns:xsd="http://www.w3.org/2001/XMLSchema" xmlns:xs="http://www.w3.org/2001/XMLSchema" xmlns:p="http://schemas.microsoft.com/office/2006/metadata/properties" xmlns:ns3="ed22b920-1f4f-467b-8242-c82b43d00267" xmlns:ns4="79759531-23e8-460f-9856-ad92f9426c16" targetNamespace="http://schemas.microsoft.com/office/2006/metadata/properties" ma:root="true" ma:fieldsID="c1373cbce71c4e5ec92cd9db0927aedc" ns3:_="" ns4:_="">
    <xsd:import namespace="ed22b920-1f4f-467b-8242-c82b43d00267"/>
    <xsd:import namespace="79759531-23e8-460f-9856-ad92f9426c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22b920-1f4f-467b-8242-c82b43d002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759531-23e8-460f-9856-ad92f9426c1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F65096-7844-4ED3-8480-EE608F93C153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79759531-23e8-460f-9856-ad92f9426c16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d22b920-1f4f-467b-8242-c82b43d00267"/>
  </ds:schemaRefs>
</ds:datastoreItem>
</file>

<file path=customXml/itemProps2.xml><?xml version="1.0" encoding="utf-8"?>
<ds:datastoreItem xmlns:ds="http://schemas.openxmlformats.org/officeDocument/2006/customXml" ds:itemID="{13E8B741-1ECD-40F6-AFF9-91BCF8CC3872}">
  <ds:schemaRefs>
    <ds:schemaRef ds:uri="79759531-23e8-460f-9856-ad92f9426c16"/>
    <ds:schemaRef ds:uri="ed22b920-1f4f-467b-8242-c82b43d0026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D530109-1A26-4C9B-9541-B9138C1323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ADS1002 - Mock Presentation</Template>
  <TotalTime>0</TotalTime>
  <Words>2195</Words>
  <Application>Microsoft Office PowerPoint</Application>
  <PresentationFormat>Widescreen</PresentationFormat>
  <Paragraphs>421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等线</vt:lpstr>
      <vt:lpstr>Aptos</vt:lpstr>
      <vt:lpstr>Aptos Display</vt:lpstr>
      <vt:lpstr>Arial</vt:lpstr>
      <vt:lpstr>Arial Black</vt:lpstr>
      <vt:lpstr>Avenir Next LT Pro</vt:lpstr>
      <vt:lpstr>Cambria Math</vt:lpstr>
      <vt:lpstr>Consolas</vt:lpstr>
      <vt:lpstr>Elephant Pro</vt:lpstr>
      <vt:lpstr>Georgia Pro</vt:lpstr>
      <vt:lpstr>Times New Roman</vt:lpstr>
      <vt:lpstr>Wide Latin</vt:lpstr>
      <vt:lpstr>Office Theme</vt:lpstr>
      <vt:lpstr>Rossmann Sales Forecasting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Chun Chow</dc:creator>
  <cp:lastModifiedBy>CHOW CHUN KEI</cp:lastModifiedBy>
  <cp:revision>1</cp:revision>
  <dcterms:created xsi:type="dcterms:W3CDTF">2024-11-10T17:40:31Z</dcterms:created>
  <dcterms:modified xsi:type="dcterms:W3CDTF">2024-11-10T17:41:18Z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0x01010042A28CF9CAFCA54281A8035971CE213C</vt:lpwstr>
  </property>
</Properties>
</file>